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Override PartName="/ppt/notesSlides/notesSlide12.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charts/chart6.xml" ContentType="application/vnd.openxmlformats-officedocument.drawingml.char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57" r:id="rId3"/>
    <p:sldId id="265" r:id="rId4"/>
    <p:sldId id="258" r:id="rId5"/>
    <p:sldId id="273" r:id="rId6"/>
    <p:sldId id="274" r:id="rId7"/>
    <p:sldId id="259" r:id="rId8"/>
    <p:sldId id="260" r:id="rId9"/>
    <p:sldId id="281" r:id="rId10"/>
    <p:sldId id="261" r:id="rId11"/>
    <p:sldId id="270" r:id="rId12"/>
    <p:sldId id="276" r:id="rId13"/>
    <p:sldId id="278" r:id="rId14"/>
    <p:sldId id="282" r:id="rId15"/>
    <p:sldId id="287" r:id="rId16"/>
    <p:sldId id="288" r:id="rId17"/>
    <p:sldId id="290" r:id="rId18"/>
    <p:sldId id="299" r:id="rId19"/>
    <p:sldId id="301" r:id="rId20"/>
    <p:sldId id="307" r:id="rId21"/>
    <p:sldId id="308" r:id="rId22"/>
    <p:sldId id="309" r:id="rId23"/>
    <p:sldId id="310" r:id="rId24"/>
    <p:sldId id="311" r:id="rId25"/>
    <p:sldId id="312" r:id="rId26"/>
    <p:sldId id="313" r:id="rId27"/>
    <p:sldId id="314" r:id="rId28"/>
    <p:sldId id="318" r:id="rId29"/>
    <p:sldId id="319" r:id="rId30"/>
    <p:sldId id="321" r:id="rId31"/>
    <p:sldId id="326" r:id="rId32"/>
    <p:sldId id="329" r:id="rId33"/>
    <p:sldId id="331" r:id="rId34"/>
    <p:sldId id="334" r:id="rId35"/>
    <p:sldId id="336" r:id="rId36"/>
    <p:sldId id="337" r:id="rId37"/>
    <p:sldId id="338" r:id="rId38"/>
    <p:sldId id="339" r:id="rId39"/>
    <p:sldId id="340" r:id="rId40"/>
    <p:sldId id="341" r:id="rId41"/>
    <p:sldId id="342" r:id="rId42"/>
    <p:sldId id="343" r:id="rId43"/>
    <p:sldId id="344" r:id="rId44"/>
    <p:sldId id="357" r:id="rId45"/>
    <p:sldId id="358" r:id="rId46"/>
    <p:sldId id="359" r:id="rId47"/>
    <p:sldId id="360" r:id="rId48"/>
    <p:sldId id="361" r:id="rId49"/>
    <p:sldId id="362" r:id="rId50"/>
    <p:sldId id="363" r:id="rId51"/>
    <p:sldId id="367" r:id="rId52"/>
    <p:sldId id="371" r:id="rId53"/>
    <p:sldId id="374" r:id="rId54"/>
    <p:sldId id="379" r:id="rId55"/>
    <p:sldId id="387" r:id="rId56"/>
    <p:sldId id="391" r:id="rId57"/>
    <p:sldId id="392" r:id="rId58"/>
    <p:sldId id="395" r:id="rId59"/>
    <p:sldId id="399" r:id="rId60"/>
    <p:sldId id="407" r:id="rId61"/>
    <p:sldId id="408" r:id="rId62"/>
    <p:sldId id="409" r:id="rId63"/>
    <p:sldId id="410" r:id="rId64"/>
    <p:sldId id="412" r:id="rId65"/>
    <p:sldId id="414" r:id="rId66"/>
    <p:sldId id="415" r:id="rId67"/>
    <p:sldId id="416" r:id="rId68"/>
    <p:sldId id="417" r:id="rId69"/>
    <p:sldId id="419" r:id="rId7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2.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Office_Excel3.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Office_Excel4.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Office_Excel5.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Office_Excel6.xlsx"/></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Office_Excel7.xlsx"/></Relationships>
</file>

<file path=ppt/charts/_rels/chart7.xml.rels><?xml version="1.0" encoding="UTF-8" standalone="yes"?>
<Relationships xmlns="http://schemas.openxmlformats.org/package/2006/relationships"><Relationship Id="rId1" Type="http://schemas.openxmlformats.org/officeDocument/2006/relationships/package" Target="../embeddings/Hoja_de_c_lculo_de_Microsoft_Office_Excel8.xlsx"/></Relationships>
</file>

<file path=ppt/charts/_rels/chart8.xml.rels><?xml version="1.0" encoding="UTF-8" standalone="yes"?>
<Relationships xmlns="http://schemas.openxmlformats.org/package/2006/relationships"><Relationship Id="rId1" Type="http://schemas.openxmlformats.org/officeDocument/2006/relationships/package" Target="../embeddings/Hoja_de_c_lculo_de_Microsoft_Office_Excel9.xlsx"/></Relationships>
</file>

<file path=ppt/charts/_rels/chart9.xml.rels><?xml version="1.0" encoding="UTF-8" standalone="yes"?>
<Relationships xmlns="http://schemas.openxmlformats.org/package/2006/relationships"><Relationship Id="rId1" Type="http://schemas.openxmlformats.org/officeDocument/2006/relationships/package" Target="../embeddings/Hoja_de_c_lculo_de_Microsoft_Office_Excel10.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style val="44"/>
  <c:chart>
    <c:autoTitleDeleted val="1"/>
    <c:view3D>
      <c:perspective val="30"/>
    </c:view3D>
    <c:plotArea>
      <c:layout>
        <c:manualLayout>
          <c:layoutTarget val="inner"/>
          <c:xMode val="edge"/>
          <c:yMode val="edge"/>
          <c:x val="6.9118582642350324E-2"/>
          <c:y val="0.22884739214423772"/>
          <c:w val="0.89521449835288558"/>
          <c:h val="0.49044307969529838"/>
        </c:manualLayout>
      </c:layout>
      <c:pie3DChart>
        <c:varyColors val="1"/>
        <c:ser>
          <c:idx val="0"/>
          <c:order val="0"/>
          <c:tx>
            <c:strRef>
              <c:f>Hoja1!$B$1</c:f>
              <c:strCache>
                <c:ptCount val="1"/>
                <c:pt idx="0">
                  <c:v>Columna2</c:v>
                </c:pt>
              </c:strCache>
            </c:strRef>
          </c:tx>
          <c:explosion val="51"/>
          <c:dPt>
            <c:idx val="0"/>
            <c:spPr>
              <a:solidFill>
                <a:srgbClr val="0070C0"/>
              </a:solidFill>
            </c:spPr>
          </c:dPt>
          <c:dPt>
            <c:idx val="1"/>
            <c:spPr>
              <a:solidFill>
                <a:schemeClr val="tx1">
                  <a:lumMod val="75000"/>
                </a:schemeClr>
              </a:solidFill>
            </c:spPr>
          </c:dPt>
          <c:dLbls>
            <c:dLbl>
              <c:idx val="0"/>
              <c:layout>
                <c:manualLayout>
                  <c:x val="5.7347268870186902E-3"/>
                  <c:y val="-2.4023855878051212E-2"/>
                </c:manualLayout>
              </c:layout>
              <c:showVal val="1"/>
            </c:dLbl>
            <c:dLbl>
              <c:idx val="2"/>
              <c:layout>
                <c:manualLayout>
                  <c:x val="0.16853796859176587"/>
                  <c:y val="1.64607901386647E-3"/>
                </c:manualLayout>
              </c:layout>
              <c:showVal val="1"/>
            </c:dLbl>
            <c:txPr>
              <a:bodyPr/>
              <a:lstStyle/>
              <a:p>
                <a:pPr>
                  <a:defRPr lang="es-MX" sz="1400"/>
                </a:pPr>
                <a:endParaRPr lang="es-MX"/>
              </a:p>
            </c:txPr>
            <c:showVal val="1"/>
            <c:showLeaderLines val="1"/>
          </c:dLbls>
          <c:cat>
            <c:strRef>
              <c:f>Hoja1!$A$2:$A$3</c:f>
              <c:strCache>
                <c:ptCount val="2"/>
                <c:pt idx="0">
                  <c:v>2013</c:v>
                </c:pt>
                <c:pt idx="1">
                  <c:v>2014</c:v>
                </c:pt>
              </c:strCache>
            </c:strRef>
          </c:cat>
          <c:val>
            <c:numRef>
              <c:f>Hoja1!$B$2:$B$3</c:f>
              <c:numCache>
                <c:formatCode>#,##0.00</c:formatCode>
                <c:ptCount val="2"/>
                <c:pt idx="0">
                  <c:v>3952.34</c:v>
                </c:pt>
                <c:pt idx="1">
                  <c:v>4992.92</c:v>
                </c:pt>
              </c:numCache>
            </c:numRef>
          </c:val>
        </c:ser>
      </c:pie3DChart>
    </c:plotArea>
    <c:legend>
      <c:legendPos val="b"/>
      <c:txPr>
        <a:bodyPr/>
        <a:lstStyle/>
        <a:p>
          <a:pPr>
            <a:defRPr lang="es-MX" sz="1600"/>
          </a:pPr>
          <a:endParaRPr lang="es-MX"/>
        </a:p>
      </c:txPr>
    </c:legend>
    <c:plotVisOnly val="1"/>
    <c:dispBlanksAs val="zero"/>
  </c:chart>
  <c:txPr>
    <a:bodyPr/>
    <a:lstStyle/>
    <a:p>
      <a:pPr>
        <a:defRPr sz="1800"/>
      </a:pPr>
      <a:endParaRPr lang="es-MX"/>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lang="en-US" sz="1200">
                <a:solidFill>
                  <a:schemeClr val="bg1"/>
                </a:solidFill>
              </a:defRPr>
            </a:pPr>
            <a:r>
              <a:rPr lang="es-ES">
                <a:solidFill>
                  <a:schemeClr val="bg1"/>
                </a:solidFill>
              </a:rPr>
              <a:t>Servicios realizados </a:t>
            </a:r>
            <a:r>
              <a:rPr lang="es-ES" baseline="0" smtClean="0">
                <a:solidFill>
                  <a:schemeClr val="bg1"/>
                </a:solidFill>
              </a:rPr>
              <a:t> del  24 de Enero  al 21 de Febrero del 2014</a:t>
            </a:r>
            <a:endParaRPr lang="es-ES">
              <a:solidFill>
                <a:schemeClr val="bg1"/>
              </a:solidFill>
            </a:endParaRPr>
          </a:p>
        </c:rich>
      </c:tx>
    </c:title>
    <c:view3D>
      <c:rotX val="30"/>
      <c:rotY val="140"/>
      <c:depthPercent val="90"/>
      <c:perspective val="20"/>
    </c:view3D>
    <c:plotArea>
      <c:layout>
        <c:manualLayout>
          <c:layoutTarget val="inner"/>
          <c:xMode val="edge"/>
          <c:yMode val="edge"/>
          <c:x val="5.20107278042692E-2"/>
          <c:y val="0.28994507340415682"/>
          <c:w val="0.66098966461851305"/>
          <c:h val="0.46329819079266182"/>
        </c:manualLayout>
      </c:layout>
      <c:pie3DChart>
        <c:varyColors val="1"/>
        <c:ser>
          <c:idx val="0"/>
          <c:order val="0"/>
          <c:tx>
            <c:strRef>
              <c:f>Hoja1!$B$1</c:f>
              <c:strCache>
                <c:ptCount val="1"/>
                <c:pt idx="0">
                  <c:v>servicios realizados</c:v>
                </c:pt>
              </c:strCache>
            </c:strRef>
          </c:tx>
          <c:explosion val="25"/>
          <c:dPt>
            <c:idx val="0"/>
            <c:spPr>
              <a:solidFill>
                <a:srgbClr val="FFC000"/>
              </a:solidFill>
            </c:spPr>
          </c:dPt>
          <c:dPt>
            <c:idx val="1"/>
            <c:spPr>
              <a:solidFill>
                <a:srgbClr val="C00000"/>
              </a:solidFill>
            </c:spPr>
          </c:dPt>
          <c:dPt>
            <c:idx val="2"/>
            <c:spPr>
              <a:solidFill>
                <a:srgbClr val="00B0F0"/>
              </a:solidFill>
            </c:spPr>
          </c:dPt>
          <c:dLbls>
            <c:txPr>
              <a:bodyPr/>
              <a:lstStyle/>
              <a:p>
                <a:pPr>
                  <a:defRPr lang="en-US" sz="1200">
                    <a:solidFill>
                      <a:schemeClr val="bg1"/>
                    </a:solidFill>
                    <a:latin typeface="Calibri" pitchFamily="34" charset="0"/>
                  </a:defRPr>
                </a:pPr>
                <a:endParaRPr lang="es-MX"/>
              </a:p>
            </c:txPr>
            <c:showVal val="1"/>
            <c:showLeaderLines val="1"/>
          </c:dLbls>
          <c:cat>
            <c:strRef>
              <c:f>Hoja1!$A$2:$A$4</c:f>
              <c:strCache>
                <c:ptCount val="3"/>
                <c:pt idx="0">
                  <c:v>Tracción Total</c:v>
                </c:pt>
                <c:pt idx="1">
                  <c:v>Taller Garza</c:v>
                </c:pt>
                <c:pt idx="2">
                  <c:v>Taller Municipal</c:v>
                </c:pt>
              </c:strCache>
            </c:strRef>
          </c:cat>
          <c:val>
            <c:numRef>
              <c:f>Hoja1!$B$2:$B$4</c:f>
              <c:numCache>
                <c:formatCode>General</c:formatCode>
                <c:ptCount val="3"/>
                <c:pt idx="0">
                  <c:v>1</c:v>
                </c:pt>
                <c:pt idx="1">
                  <c:v>4</c:v>
                </c:pt>
                <c:pt idx="2">
                  <c:v>56</c:v>
                </c:pt>
              </c:numCache>
            </c:numRef>
          </c:val>
        </c:ser>
      </c:pie3DChart>
      <c:spPr>
        <a:scene3d>
          <a:camera prst="orthographicFront"/>
          <a:lightRig rig="threePt" dir="t"/>
        </a:scene3d>
        <a:sp3d prstMaterial="legacyWireframe"/>
      </c:spPr>
    </c:plotArea>
    <c:legend>
      <c:legendPos val="t"/>
      <c:layout>
        <c:manualLayout>
          <c:xMode val="edge"/>
          <c:yMode val="edge"/>
          <c:x val="0.58978272495149042"/>
          <c:y val="0.11544303075071044"/>
          <c:w val="0.38032955921005146"/>
          <c:h val="0.38547923212597623"/>
        </c:manualLayout>
      </c:layout>
      <c:txPr>
        <a:bodyPr/>
        <a:lstStyle/>
        <a:p>
          <a:pPr>
            <a:defRPr lang="en-US" sz="1200">
              <a:solidFill>
                <a:schemeClr val="bg1"/>
              </a:solidFill>
              <a:latin typeface="Calibri" pitchFamily="34" charset="0"/>
            </a:defRPr>
          </a:pPr>
          <a:endParaRPr lang="es-MX"/>
        </a:p>
      </c:txPr>
    </c:legend>
    <c:plotVisOnly val="1"/>
    <c:dispBlanksAs val="zero"/>
  </c:chart>
  <c:spPr>
    <a:solidFill>
      <a:schemeClr val="tx1"/>
    </a:solidFill>
  </c:spPr>
  <c:txPr>
    <a:bodyPr/>
    <a:lstStyle/>
    <a:p>
      <a:pPr>
        <a:defRPr sz="1800"/>
      </a:pPr>
      <a:endParaRPr lang="es-MX"/>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lang="en-US" sz="1200">
                <a:solidFill>
                  <a:schemeClr val="bg1"/>
                </a:solidFill>
              </a:defRPr>
            </a:pPr>
            <a:r>
              <a:rPr lang="es-ES">
                <a:solidFill>
                  <a:schemeClr val="bg1"/>
                </a:solidFill>
              </a:rPr>
              <a:t>Servicios realizados </a:t>
            </a:r>
            <a:r>
              <a:rPr lang="es-ES" baseline="0" smtClean="0">
                <a:solidFill>
                  <a:schemeClr val="bg1"/>
                </a:solidFill>
              </a:rPr>
              <a:t> del  22 de Febrero al 21 de Marzo del 2014</a:t>
            </a:r>
            <a:endParaRPr lang="es-ES">
              <a:solidFill>
                <a:schemeClr val="bg1"/>
              </a:solidFill>
            </a:endParaRPr>
          </a:p>
        </c:rich>
      </c:tx>
    </c:title>
    <c:view3D>
      <c:rotX val="30"/>
      <c:rotY val="140"/>
      <c:depthPercent val="90"/>
      <c:perspective val="20"/>
    </c:view3D>
    <c:plotArea>
      <c:layout>
        <c:manualLayout>
          <c:layoutTarget val="inner"/>
          <c:xMode val="edge"/>
          <c:yMode val="edge"/>
          <c:x val="5.201072780426922E-2"/>
          <c:y val="0.28994507340415682"/>
          <c:w val="0.66098966461851361"/>
          <c:h val="0.46329819079266182"/>
        </c:manualLayout>
      </c:layout>
      <c:pie3DChart>
        <c:varyColors val="1"/>
        <c:ser>
          <c:idx val="0"/>
          <c:order val="0"/>
          <c:tx>
            <c:strRef>
              <c:f>Hoja1!$B$1</c:f>
              <c:strCache>
                <c:ptCount val="1"/>
                <c:pt idx="0">
                  <c:v>servicios realizados</c:v>
                </c:pt>
              </c:strCache>
            </c:strRef>
          </c:tx>
          <c:explosion val="25"/>
          <c:dPt>
            <c:idx val="0"/>
            <c:spPr>
              <a:solidFill>
                <a:srgbClr val="FFC000"/>
              </a:solidFill>
            </c:spPr>
          </c:dPt>
          <c:dPt>
            <c:idx val="1"/>
            <c:spPr>
              <a:solidFill>
                <a:srgbClr val="C00000"/>
              </a:solidFill>
            </c:spPr>
          </c:dPt>
          <c:dLbls>
            <c:txPr>
              <a:bodyPr/>
              <a:lstStyle/>
              <a:p>
                <a:pPr>
                  <a:defRPr lang="en-US" sz="1200">
                    <a:solidFill>
                      <a:schemeClr val="bg1"/>
                    </a:solidFill>
                    <a:latin typeface="Calibri" pitchFamily="34" charset="0"/>
                  </a:defRPr>
                </a:pPr>
                <a:endParaRPr lang="es-MX"/>
              </a:p>
            </c:txPr>
            <c:showVal val="1"/>
            <c:showLeaderLines val="1"/>
          </c:dLbls>
          <c:cat>
            <c:strRef>
              <c:f>Hoja1!$A$2:$A$3</c:f>
              <c:strCache>
                <c:ptCount val="2"/>
                <c:pt idx="0">
                  <c:v>Taller Municipal</c:v>
                </c:pt>
                <c:pt idx="1">
                  <c:v>Taller Garza</c:v>
                </c:pt>
              </c:strCache>
            </c:strRef>
          </c:cat>
          <c:val>
            <c:numRef>
              <c:f>Hoja1!$B$2:$B$3</c:f>
              <c:numCache>
                <c:formatCode>General</c:formatCode>
                <c:ptCount val="2"/>
                <c:pt idx="0">
                  <c:v>52</c:v>
                </c:pt>
                <c:pt idx="1">
                  <c:v>3</c:v>
                </c:pt>
              </c:numCache>
            </c:numRef>
          </c:val>
        </c:ser>
      </c:pie3DChart>
      <c:spPr>
        <a:scene3d>
          <a:camera prst="orthographicFront"/>
          <a:lightRig rig="threePt" dir="t"/>
        </a:scene3d>
        <a:sp3d prstMaterial="legacyWireframe"/>
      </c:spPr>
    </c:plotArea>
    <c:legend>
      <c:legendPos val="t"/>
      <c:layout>
        <c:manualLayout>
          <c:xMode val="edge"/>
          <c:yMode val="edge"/>
          <c:x val="0.58978272495148987"/>
          <c:y val="0.11544303075071029"/>
          <c:w val="0.38032955921005168"/>
          <c:h val="0.3854792321259764"/>
        </c:manualLayout>
      </c:layout>
      <c:txPr>
        <a:bodyPr/>
        <a:lstStyle/>
        <a:p>
          <a:pPr>
            <a:defRPr lang="en-US" sz="1200">
              <a:solidFill>
                <a:schemeClr val="bg1"/>
              </a:solidFill>
              <a:latin typeface="Calibri" pitchFamily="34" charset="0"/>
            </a:defRPr>
          </a:pPr>
          <a:endParaRPr lang="es-MX"/>
        </a:p>
      </c:txPr>
    </c:legend>
    <c:plotVisOnly val="1"/>
    <c:dispBlanksAs val="zero"/>
  </c:chart>
  <c:spPr>
    <a:solidFill>
      <a:schemeClr val="tx1"/>
    </a:solidFill>
  </c:spPr>
  <c:txPr>
    <a:bodyPr/>
    <a:lstStyle/>
    <a:p>
      <a:pPr>
        <a:defRPr sz="1800"/>
      </a:pPr>
      <a:endParaRPr lang="es-MX"/>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lang="en-US" sz="1200"/>
            </a:pPr>
            <a:r>
              <a:rPr lang="es-MX" dirty="0"/>
              <a:t>Litros de aceite consumidos del </a:t>
            </a:r>
            <a:r>
              <a:rPr lang="es-MX" dirty="0" smtClean="0"/>
              <a:t>2 </a:t>
            </a:r>
            <a:r>
              <a:rPr lang="es-MX" dirty="0"/>
              <a:t>al </a:t>
            </a:r>
            <a:r>
              <a:rPr lang="es-MX" dirty="0" smtClean="0"/>
              <a:t>23 </a:t>
            </a:r>
            <a:r>
              <a:rPr lang="es-MX" dirty="0"/>
              <a:t>de </a:t>
            </a:r>
            <a:r>
              <a:rPr lang="es-MX" dirty="0" smtClean="0"/>
              <a:t>Enero</a:t>
            </a:r>
            <a:r>
              <a:rPr lang="es-MX" baseline="0" dirty="0" smtClean="0"/>
              <a:t> </a:t>
            </a:r>
            <a:r>
              <a:rPr lang="es-MX" dirty="0" smtClean="0"/>
              <a:t> </a:t>
            </a:r>
            <a:r>
              <a:rPr lang="es-MX" dirty="0"/>
              <a:t>del </a:t>
            </a:r>
            <a:r>
              <a:rPr lang="es-MX" dirty="0" smtClean="0"/>
              <a:t>2014</a:t>
            </a:r>
            <a:endParaRPr lang="es-MX" dirty="0"/>
          </a:p>
        </c:rich>
      </c:tx>
      <c:layout/>
    </c:title>
    <c:view3D>
      <c:rotX val="20"/>
      <c:rotY val="10"/>
      <c:perspective val="0"/>
    </c:view3D>
    <c:plotArea>
      <c:layout>
        <c:manualLayout>
          <c:layoutTarget val="inner"/>
          <c:xMode val="edge"/>
          <c:yMode val="edge"/>
          <c:x val="0.10698050535450128"/>
          <c:y val="0.45762963455490541"/>
          <c:w val="0.72733833749330579"/>
          <c:h val="0.32681835997648601"/>
        </c:manualLayout>
      </c:layout>
      <c:pie3DChart>
        <c:varyColors val="1"/>
        <c:ser>
          <c:idx val="0"/>
          <c:order val="0"/>
          <c:tx>
            <c:strRef>
              <c:f>Hoja1!$B$1</c:f>
              <c:strCache>
                <c:ptCount val="1"/>
                <c:pt idx="0">
                  <c:v>Litros de aceite consumidos del 1º al 31 de Diciembre del 2013</c:v>
                </c:pt>
              </c:strCache>
            </c:strRef>
          </c:tx>
          <c:spPr>
            <a:solidFill>
              <a:srgbClr val="FF0000"/>
            </a:solidFill>
          </c:spPr>
          <c:explosion val="25"/>
          <c:dPt>
            <c:idx val="1"/>
            <c:spPr>
              <a:solidFill>
                <a:srgbClr val="FFC000"/>
              </a:solidFill>
            </c:spPr>
          </c:dPt>
          <c:dPt>
            <c:idx val="2"/>
            <c:spPr>
              <a:solidFill>
                <a:srgbClr val="00B050"/>
              </a:solidFill>
            </c:spPr>
          </c:dPt>
          <c:dPt>
            <c:idx val="3"/>
            <c:spPr>
              <a:solidFill>
                <a:srgbClr val="0070C0"/>
              </a:solidFill>
            </c:spPr>
          </c:dPt>
          <c:dPt>
            <c:idx val="4"/>
            <c:spPr>
              <a:solidFill>
                <a:srgbClr val="7030A0"/>
              </a:solidFill>
            </c:spPr>
          </c:dPt>
          <c:dPt>
            <c:idx val="5"/>
            <c:spPr>
              <a:solidFill>
                <a:schemeClr val="accent6">
                  <a:lumMod val="75000"/>
                </a:schemeClr>
              </a:solidFill>
            </c:spPr>
          </c:dPt>
          <c:dLbls>
            <c:dLbl>
              <c:idx val="0"/>
              <c:layout>
                <c:manualLayout>
                  <c:x val="-2.6910282222775785E-2"/>
                  <c:y val="-5.4753189245686619E-3"/>
                </c:manualLayout>
              </c:layout>
              <c:showVal val="1"/>
            </c:dLbl>
            <c:dLbl>
              <c:idx val="1"/>
              <c:layout>
                <c:manualLayout>
                  <c:x val="1.1789454628015545E-2"/>
                  <c:y val="2.8759787041443871E-2"/>
                </c:manualLayout>
              </c:layout>
              <c:showVal val="1"/>
            </c:dLbl>
            <c:dLbl>
              <c:idx val="3"/>
              <c:layout>
                <c:manualLayout>
                  <c:x val="1.5688933830626327E-2"/>
                  <c:y val="-6.2751091855875504E-2"/>
                </c:manualLayout>
              </c:layout>
              <c:showVal val="1"/>
            </c:dLbl>
            <c:dLbl>
              <c:idx val="5"/>
              <c:layout>
                <c:manualLayout>
                  <c:x val="0.11149722498107185"/>
                  <c:y val="9.4604178915050938E-4"/>
                </c:manualLayout>
              </c:layout>
              <c:showVal val="1"/>
            </c:dLbl>
            <c:txPr>
              <a:bodyPr/>
              <a:lstStyle/>
              <a:p>
                <a:pPr>
                  <a:defRPr lang="en-US" sz="1200"/>
                </a:pPr>
                <a:endParaRPr lang="es-MX"/>
              </a:p>
            </c:txPr>
            <c:showVal val="1"/>
            <c:showLeaderLines val="1"/>
          </c:dLbls>
          <c:cat>
            <c:strRef>
              <c:f>Hoja1!$A$2:$A$7</c:f>
              <c:strCache>
                <c:ptCount val="6"/>
                <c:pt idx="0">
                  <c:v>15W40D (diesel)</c:v>
                </c:pt>
                <c:pt idx="1">
                  <c:v>15W40G (gasolina)</c:v>
                </c:pt>
                <c:pt idx="2">
                  <c:v>Dextrón III (transmisión)</c:v>
                </c:pt>
                <c:pt idx="3">
                  <c:v>HD300 (hidráulico)</c:v>
                </c:pt>
                <c:pt idx="4">
                  <c:v>SAE</c:v>
                </c:pt>
                <c:pt idx="5">
                  <c:v>Anticongelante</c:v>
                </c:pt>
              </c:strCache>
            </c:strRef>
          </c:cat>
          <c:val>
            <c:numRef>
              <c:f>Hoja1!$B$2:$B$7</c:f>
              <c:numCache>
                <c:formatCode>General</c:formatCode>
                <c:ptCount val="6"/>
                <c:pt idx="0">
                  <c:v>171.5</c:v>
                </c:pt>
                <c:pt idx="1">
                  <c:v>85</c:v>
                </c:pt>
                <c:pt idx="2">
                  <c:v>21.5</c:v>
                </c:pt>
                <c:pt idx="3">
                  <c:v>60</c:v>
                </c:pt>
                <c:pt idx="4">
                  <c:v>13</c:v>
                </c:pt>
                <c:pt idx="5">
                  <c:v>95.25</c:v>
                </c:pt>
              </c:numCache>
            </c:numRef>
          </c:val>
        </c:ser>
      </c:pie3DChart>
    </c:plotArea>
    <c:legend>
      <c:legendPos val="t"/>
      <c:layout>
        <c:manualLayout>
          <c:xMode val="edge"/>
          <c:yMode val="edge"/>
          <c:x val="0.2931232293023609"/>
          <c:y val="0.12648630380789846"/>
          <c:w val="0.70687668594027087"/>
          <c:h val="0.2222600366751589"/>
        </c:manualLayout>
      </c:layout>
      <c:txPr>
        <a:bodyPr/>
        <a:lstStyle/>
        <a:p>
          <a:pPr>
            <a:defRPr lang="en-US" sz="1200"/>
          </a:pPr>
          <a:endParaRPr lang="es-MX"/>
        </a:p>
      </c:txPr>
    </c:legend>
    <c:plotVisOnly val="1"/>
    <c:dispBlanksAs val="zero"/>
  </c:chart>
  <c:spPr>
    <a:solidFill>
      <a:schemeClr val="tx1"/>
    </a:solidFill>
  </c:spPr>
  <c:txPr>
    <a:bodyPr/>
    <a:lstStyle/>
    <a:p>
      <a:pPr>
        <a:defRPr sz="1800">
          <a:solidFill>
            <a:schemeClr val="bg1"/>
          </a:solidFill>
        </a:defRPr>
      </a:pPr>
      <a:endParaRPr lang="es-MX"/>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lang="en-US" sz="1200"/>
            </a:pPr>
            <a:r>
              <a:rPr lang="es-MX" dirty="0"/>
              <a:t>Litros de aceite consumidos del </a:t>
            </a:r>
            <a:r>
              <a:rPr lang="es-MX" dirty="0" smtClean="0"/>
              <a:t>24 de Enero al 21 de Febrero </a:t>
            </a:r>
            <a:r>
              <a:rPr lang="es-MX" dirty="0"/>
              <a:t>del </a:t>
            </a:r>
            <a:r>
              <a:rPr lang="es-MX" dirty="0" smtClean="0"/>
              <a:t>2014</a:t>
            </a:r>
            <a:endParaRPr lang="es-MX" dirty="0"/>
          </a:p>
        </c:rich>
      </c:tx>
      <c:layout/>
    </c:title>
    <c:view3D>
      <c:rotX val="20"/>
      <c:rotY val="10"/>
      <c:perspective val="0"/>
    </c:view3D>
    <c:plotArea>
      <c:layout>
        <c:manualLayout>
          <c:layoutTarget val="inner"/>
          <c:xMode val="edge"/>
          <c:yMode val="edge"/>
          <c:x val="0.10885166794346783"/>
          <c:y val="0.54122689138367064"/>
          <c:w val="0.72733833749330601"/>
          <c:h val="0.27285048373614823"/>
        </c:manualLayout>
      </c:layout>
      <c:pie3DChart>
        <c:varyColors val="1"/>
        <c:ser>
          <c:idx val="0"/>
          <c:order val="0"/>
          <c:tx>
            <c:strRef>
              <c:f>Hoja1!$B$1</c:f>
              <c:strCache>
                <c:ptCount val="1"/>
                <c:pt idx="0">
                  <c:v>Litros de aceite consumidos del 24 Enero al 21 de Febrerodel 2013</c:v>
                </c:pt>
              </c:strCache>
            </c:strRef>
          </c:tx>
          <c:spPr>
            <a:solidFill>
              <a:srgbClr val="FF0000"/>
            </a:solidFill>
          </c:spPr>
          <c:explosion val="25"/>
          <c:dPt>
            <c:idx val="1"/>
            <c:spPr>
              <a:solidFill>
                <a:srgbClr val="FFC000"/>
              </a:solidFill>
            </c:spPr>
          </c:dPt>
          <c:dPt>
            <c:idx val="2"/>
            <c:spPr>
              <a:solidFill>
                <a:srgbClr val="00B050"/>
              </a:solidFill>
            </c:spPr>
          </c:dPt>
          <c:dPt>
            <c:idx val="3"/>
            <c:spPr>
              <a:solidFill>
                <a:srgbClr val="0070C0"/>
              </a:solidFill>
            </c:spPr>
          </c:dPt>
          <c:dPt>
            <c:idx val="4"/>
            <c:spPr>
              <a:solidFill>
                <a:srgbClr val="7030A0"/>
              </a:solidFill>
            </c:spPr>
          </c:dPt>
          <c:dLbls>
            <c:txPr>
              <a:bodyPr/>
              <a:lstStyle/>
              <a:p>
                <a:pPr>
                  <a:defRPr lang="en-US" sz="1200"/>
                </a:pPr>
                <a:endParaRPr lang="es-MX"/>
              </a:p>
            </c:txPr>
            <c:showVal val="1"/>
            <c:showLeaderLines val="1"/>
          </c:dLbls>
          <c:cat>
            <c:strRef>
              <c:f>Hoja1!$A$2:$A$6</c:f>
              <c:strCache>
                <c:ptCount val="5"/>
                <c:pt idx="0">
                  <c:v>15W40D (diesel)</c:v>
                </c:pt>
                <c:pt idx="1">
                  <c:v>15W40G (gasolina)</c:v>
                </c:pt>
                <c:pt idx="2">
                  <c:v>Dextrón III (transmisión)</c:v>
                </c:pt>
                <c:pt idx="3">
                  <c:v>HD300 (hidráulico)</c:v>
                </c:pt>
                <c:pt idx="4">
                  <c:v>SAE</c:v>
                </c:pt>
              </c:strCache>
            </c:strRef>
          </c:cat>
          <c:val>
            <c:numRef>
              <c:f>Hoja1!$B$2:$B$6</c:f>
              <c:numCache>
                <c:formatCode>General</c:formatCode>
                <c:ptCount val="5"/>
                <c:pt idx="0">
                  <c:v>144.5</c:v>
                </c:pt>
                <c:pt idx="1">
                  <c:v>68.5</c:v>
                </c:pt>
                <c:pt idx="2">
                  <c:v>32.5</c:v>
                </c:pt>
                <c:pt idx="3">
                  <c:v>25</c:v>
                </c:pt>
                <c:pt idx="4">
                  <c:v>12.5</c:v>
                </c:pt>
              </c:numCache>
            </c:numRef>
          </c:val>
        </c:ser>
      </c:pie3DChart>
    </c:plotArea>
    <c:legend>
      <c:legendPos val="t"/>
      <c:layout>
        <c:manualLayout>
          <c:xMode val="edge"/>
          <c:yMode val="edge"/>
          <c:x val="0.37559992081045451"/>
          <c:y val="0.14553378953978074"/>
          <c:w val="0.62440005192041925"/>
          <c:h val="0.2222600366751589"/>
        </c:manualLayout>
      </c:layout>
      <c:txPr>
        <a:bodyPr/>
        <a:lstStyle/>
        <a:p>
          <a:pPr>
            <a:defRPr lang="en-US" sz="1200"/>
          </a:pPr>
          <a:endParaRPr lang="es-MX"/>
        </a:p>
      </c:txPr>
    </c:legend>
    <c:plotVisOnly val="1"/>
    <c:dispBlanksAs val="zero"/>
  </c:chart>
  <c:spPr>
    <a:solidFill>
      <a:schemeClr val="tx1"/>
    </a:solidFill>
  </c:spPr>
  <c:txPr>
    <a:bodyPr/>
    <a:lstStyle/>
    <a:p>
      <a:pPr>
        <a:defRPr sz="1800">
          <a:solidFill>
            <a:schemeClr val="bg1"/>
          </a:solidFill>
        </a:defRPr>
      </a:pPr>
      <a:endParaRPr lang="es-MX"/>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lang="en-US" sz="1200"/>
            </a:pPr>
            <a:r>
              <a:rPr lang="es-MX" dirty="0"/>
              <a:t>Litros de aceite consumidos del </a:t>
            </a:r>
            <a:r>
              <a:rPr lang="es-MX" dirty="0" smtClean="0"/>
              <a:t>22 de Febrero al 20 de Marzo </a:t>
            </a:r>
            <a:r>
              <a:rPr lang="es-MX" dirty="0"/>
              <a:t>del </a:t>
            </a:r>
            <a:r>
              <a:rPr lang="es-MX" dirty="0" smtClean="0"/>
              <a:t>2014</a:t>
            </a:r>
            <a:endParaRPr lang="es-MX" dirty="0"/>
          </a:p>
        </c:rich>
      </c:tx>
      <c:layout/>
    </c:title>
    <c:view3D>
      <c:rotX val="30"/>
      <c:perspective val="20"/>
    </c:view3D>
    <c:plotArea>
      <c:layout>
        <c:manualLayout>
          <c:layoutTarget val="inner"/>
          <c:xMode val="edge"/>
          <c:yMode val="edge"/>
          <c:x val="5.1623390840614174E-2"/>
          <c:y val="0.55075055092727754"/>
          <c:w val="0.82534343928139964"/>
          <c:h val="0.31094545519991418"/>
        </c:manualLayout>
      </c:layout>
      <c:pie3DChart>
        <c:varyColors val="1"/>
        <c:ser>
          <c:idx val="0"/>
          <c:order val="0"/>
          <c:tx>
            <c:strRef>
              <c:f>Hoja1!$B$1</c:f>
              <c:strCache>
                <c:ptCount val="1"/>
                <c:pt idx="0">
                  <c:v>Litros de aceite consumidos del 24 Enero al 21 de Febrerodel 2013</c:v>
                </c:pt>
              </c:strCache>
            </c:strRef>
          </c:tx>
          <c:spPr>
            <a:solidFill>
              <a:srgbClr val="FF0000"/>
            </a:solidFill>
          </c:spPr>
          <c:explosion val="25"/>
          <c:dPt>
            <c:idx val="1"/>
            <c:spPr>
              <a:solidFill>
                <a:srgbClr val="FFC000"/>
              </a:solidFill>
            </c:spPr>
          </c:dPt>
          <c:dPt>
            <c:idx val="2"/>
            <c:spPr>
              <a:solidFill>
                <a:srgbClr val="00B050"/>
              </a:solidFill>
            </c:spPr>
          </c:dPt>
          <c:dLbls>
            <c:dLbl>
              <c:idx val="0"/>
              <c:layout>
                <c:manualLayout>
                  <c:x val="3.5140834137166621E-2"/>
                  <c:y val="6.8325564358838065E-3"/>
                </c:manualLayout>
              </c:layout>
              <c:showVal val="1"/>
            </c:dLbl>
            <c:dLbl>
              <c:idx val="1"/>
              <c:layout>
                <c:manualLayout>
                  <c:x val="-7.5412627351371692E-2"/>
                  <c:y val="-2.048979534701424E-3"/>
                </c:manualLayout>
              </c:layout>
              <c:showVal val="1"/>
            </c:dLbl>
            <c:dLbl>
              <c:idx val="2"/>
              <c:layout>
                <c:manualLayout>
                  <c:x val="-2.7888645971459118E-2"/>
                  <c:y val="-1.994911671659344E-2"/>
                </c:manualLayout>
              </c:layout>
              <c:showVal val="1"/>
            </c:dLbl>
            <c:txPr>
              <a:bodyPr/>
              <a:lstStyle/>
              <a:p>
                <a:pPr>
                  <a:defRPr lang="en-US" sz="1200"/>
                </a:pPr>
                <a:endParaRPr lang="es-MX"/>
              </a:p>
            </c:txPr>
            <c:showVal val="1"/>
            <c:showLeaderLines val="1"/>
          </c:dLbls>
          <c:cat>
            <c:strRef>
              <c:f>Hoja1!$A$2:$A$4</c:f>
              <c:strCache>
                <c:ptCount val="3"/>
                <c:pt idx="0">
                  <c:v>15W40D (diesel)</c:v>
                </c:pt>
                <c:pt idx="1">
                  <c:v>15W40G (gasolina)</c:v>
                </c:pt>
                <c:pt idx="2">
                  <c:v>Dextrón III (transmisión)</c:v>
                </c:pt>
              </c:strCache>
            </c:strRef>
          </c:cat>
          <c:val>
            <c:numRef>
              <c:f>Hoja1!$B$2:$B$4</c:f>
              <c:numCache>
                <c:formatCode>General</c:formatCode>
                <c:ptCount val="3"/>
                <c:pt idx="0">
                  <c:v>62.5</c:v>
                </c:pt>
                <c:pt idx="1">
                  <c:v>52</c:v>
                </c:pt>
                <c:pt idx="2">
                  <c:v>55</c:v>
                </c:pt>
              </c:numCache>
            </c:numRef>
          </c:val>
        </c:ser>
      </c:pie3DChart>
    </c:plotArea>
    <c:legend>
      <c:legendPos val="t"/>
      <c:layout>
        <c:manualLayout>
          <c:xMode val="edge"/>
          <c:yMode val="edge"/>
          <c:x val="0.45765056448446295"/>
          <c:y val="0.10743881807601396"/>
          <c:w val="0.5013239021679905"/>
          <c:h val="0.37594954132721226"/>
        </c:manualLayout>
      </c:layout>
      <c:txPr>
        <a:bodyPr/>
        <a:lstStyle/>
        <a:p>
          <a:pPr>
            <a:defRPr lang="en-US" sz="1200"/>
          </a:pPr>
          <a:endParaRPr lang="es-MX"/>
        </a:p>
      </c:txPr>
    </c:legend>
    <c:plotVisOnly val="1"/>
    <c:dispBlanksAs val="zero"/>
  </c:chart>
  <c:spPr>
    <a:solidFill>
      <a:schemeClr val="tx1"/>
    </a:solidFill>
  </c:spPr>
  <c:txPr>
    <a:bodyPr/>
    <a:lstStyle/>
    <a:p>
      <a:pPr>
        <a:defRPr sz="1800">
          <a:solidFill>
            <a:schemeClr val="bg1"/>
          </a:solidFill>
        </a:defRPr>
      </a:pPr>
      <a:endParaRPr lang="es-MX"/>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lang="en-US" sz="1200"/>
            </a:pPr>
            <a:r>
              <a:rPr lang="es-MX" dirty="0" smtClean="0"/>
              <a:t>ACEITE  15W40 (DIESEL)</a:t>
            </a:r>
            <a:endParaRPr lang="es-MX" dirty="0"/>
          </a:p>
        </c:rich>
      </c:tx>
      <c:layout/>
    </c:title>
    <c:view3D>
      <c:rotX val="10"/>
      <c:rotY val="0"/>
      <c:perspective val="30"/>
    </c:view3D>
    <c:plotArea>
      <c:layout>
        <c:manualLayout>
          <c:layoutTarget val="inner"/>
          <c:xMode val="edge"/>
          <c:yMode val="edge"/>
          <c:x val="2.1858653119326802E-3"/>
          <c:y val="0.30207512608335702"/>
          <c:w val="0.72733833749330512"/>
          <c:h val="0.3268183599764854"/>
        </c:manualLayout>
      </c:layout>
      <c:bar3DChart>
        <c:barDir val="col"/>
        <c:grouping val="clustered"/>
        <c:ser>
          <c:idx val="0"/>
          <c:order val="0"/>
          <c:tx>
            <c:strRef>
              <c:f>Hoja1!$B$1</c:f>
              <c:strCache>
                <c:ptCount val="1"/>
                <c:pt idx="0">
                  <c:v>Aceite Diesel</c:v>
                </c:pt>
              </c:strCache>
            </c:strRef>
          </c:tx>
          <c:spPr>
            <a:solidFill>
              <a:srgbClr val="FF0000"/>
            </a:solidFill>
          </c:spPr>
          <c:dPt>
            <c:idx val="1"/>
            <c:spPr>
              <a:solidFill>
                <a:srgbClr val="FFC000"/>
              </a:solidFill>
            </c:spPr>
          </c:dPt>
          <c:dPt>
            <c:idx val="2"/>
            <c:spPr>
              <a:solidFill>
                <a:srgbClr val="00B050"/>
              </a:solidFill>
            </c:spPr>
          </c:dPt>
          <c:dLbls>
            <c:txPr>
              <a:bodyPr/>
              <a:lstStyle/>
              <a:p>
                <a:pPr>
                  <a:defRPr lang="en-US" sz="1200"/>
                </a:pPr>
                <a:endParaRPr lang="es-MX"/>
              </a:p>
            </c:txPr>
            <c:showVal val="1"/>
          </c:dLbls>
          <c:cat>
            <c:strRef>
              <c:f>Hoja1!$A$2:$A$4</c:f>
              <c:strCache>
                <c:ptCount val="3"/>
                <c:pt idx="0">
                  <c:v>Enero</c:v>
                </c:pt>
                <c:pt idx="1">
                  <c:v>Febrero</c:v>
                </c:pt>
                <c:pt idx="2">
                  <c:v>Marzo</c:v>
                </c:pt>
              </c:strCache>
            </c:strRef>
          </c:cat>
          <c:val>
            <c:numRef>
              <c:f>Hoja1!$B$2:$B$4</c:f>
              <c:numCache>
                <c:formatCode>General</c:formatCode>
                <c:ptCount val="3"/>
                <c:pt idx="0">
                  <c:v>171.5</c:v>
                </c:pt>
                <c:pt idx="1">
                  <c:v>144.5</c:v>
                </c:pt>
                <c:pt idx="2">
                  <c:v>62.5</c:v>
                </c:pt>
              </c:numCache>
            </c:numRef>
          </c:val>
        </c:ser>
        <c:dLbls>
          <c:showVal val="1"/>
        </c:dLbls>
        <c:shape val="box"/>
        <c:axId val="95268224"/>
        <c:axId val="95274112"/>
        <c:axId val="0"/>
      </c:bar3DChart>
      <c:catAx>
        <c:axId val="95268224"/>
        <c:scaling>
          <c:orientation val="minMax"/>
        </c:scaling>
        <c:axPos val="b"/>
        <c:majorTickMark val="none"/>
        <c:tickLblPos val="nextTo"/>
        <c:txPr>
          <a:bodyPr/>
          <a:lstStyle/>
          <a:p>
            <a:pPr>
              <a:defRPr lang="en-US" sz="1200"/>
            </a:pPr>
            <a:endParaRPr lang="es-MX"/>
          </a:p>
        </c:txPr>
        <c:crossAx val="95274112"/>
        <c:crosses val="autoZero"/>
        <c:auto val="1"/>
        <c:lblAlgn val="ctr"/>
        <c:lblOffset val="100"/>
      </c:catAx>
      <c:valAx>
        <c:axId val="95274112"/>
        <c:scaling>
          <c:orientation val="minMax"/>
        </c:scaling>
        <c:delete val="1"/>
        <c:axPos val="l"/>
        <c:numFmt formatCode="General" sourceLinked="1"/>
        <c:majorTickMark val="none"/>
        <c:tickLblPos val="none"/>
        <c:crossAx val="95268224"/>
        <c:crosses val="autoZero"/>
        <c:crossBetween val="between"/>
      </c:valAx>
    </c:plotArea>
    <c:legend>
      <c:legendPos val="t"/>
      <c:layout>
        <c:manualLayout>
          <c:xMode val="edge"/>
          <c:yMode val="edge"/>
          <c:x val="0.29312322930236057"/>
          <c:y val="0.12648630380789824"/>
          <c:w val="0.70687668594027087"/>
          <c:h val="0.2222600366751589"/>
        </c:manualLayout>
      </c:layout>
      <c:txPr>
        <a:bodyPr/>
        <a:lstStyle/>
        <a:p>
          <a:pPr>
            <a:defRPr lang="en-US" sz="1200"/>
          </a:pPr>
          <a:endParaRPr lang="es-MX"/>
        </a:p>
      </c:txPr>
    </c:legend>
    <c:plotVisOnly val="1"/>
    <c:dispBlanksAs val="gap"/>
  </c:chart>
  <c:spPr>
    <a:solidFill>
      <a:schemeClr val="tx1"/>
    </a:solidFill>
  </c:spPr>
  <c:txPr>
    <a:bodyPr/>
    <a:lstStyle/>
    <a:p>
      <a:pPr>
        <a:defRPr sz="1800">
          <a:solidFill>
            <a:schemeClr val="bg1"/>
          </a:solidFill>
        </a:defRPr>
      </a:pPr>
      <a:endParaRPr lang="es-MX"/>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lang="en-US" sz="1200"/>
            </a:pPr>
            <a:r>
              <a:rPr lang="es-MX" dirty="0" smtClean="0"/>
              <a:t>ACEITE </a:t>
            </a:r>
            <a:r>
              <a:rPr lang="es-MX" baseline="0" dirty="0" smtClean="0"/>
              <a:t> 20W50  (GASOLINA)</a:t>
            </a:r>
            <a:endParaRPr lang="es-MX" dirty="0"/>
          </a:p>
        </c:rich>
      </c:tx>
      <c:layout/>
    </c:title>
    <c:view3D>
      <c:rotX val="10"/>
      <c:rotY val="0"/>
      <c:perspective val="30"/>
    </c:view3D>
    <c:plotArea>
      <c:layout>
        <c:manualLayout>
          <c:layoutTarget val="inner"/>
          <c:xMode val="edge"/>
          <c:yMode val="edge"/>
          <c:x val="2.1858653119326802E-3"/>
          <c:y val="0.30207512608335702"/>
          <c:w val="0.72733833749330534"/>
          <c:h val="0.32681835997648562"/>
        </c:manualLayout>
      </c:layout>
      <c:bar3DChart>
        <c:barDir val="col"/>
        <c:grouping val="clustered"/>
        <c:ser>
          <c:idx val="0"/>
          <c:order val="0"/>
          <c:tx>
            <c:strRef>
              <c:f>Hoja1!$B$1</c:f>
              <c:strCache>
                <c:ptCount val="1"/>
                <c:pt idx="0">
                  <c:v>Aceite Gasolina</c:v>
                </c:pt>
              </c:strCache>
            </c:strRef>
          </c:tx>
          <c:spPr>
            <a:solidFill>
              <a:srgbClr val="FF0000"/>
            </a:solidFill>
          </c:spPr>
          <c:dPt>
            <c:idx val="1"/>
            <c:spPr>
              <a:solidFill>
                <a:srgbClr val="FFC000"/>
              </a:solidFill>
            </c:spPr>
          </c:dPt>
          <c:dPt>
            <c:idx val="2"/>
            <c:spPr>
              <a:solidFill>
                <a:srgbClr val="00B050"/>
              </a:solidFill>
            </c:spPr>
          </c:dPt>
          <c:dLbls>
            <c:txPr>
              <a:bodyPr/>
              <a:lstStyle/>
              <a:p>
                <a:pPr>
                  <a:defRPr lang="en-US" sz="1200"/>
                </a:pPr>
                <a:endParaRPr lang="es-MX"/>
              </a:p>
            </c:txPr>
            <c:showVal val="1"/>
          </c:dLbls>
          <c:cat>
            <c:strRef>
              <c:f>Hoja1!$A$2:$A$4</c:f>
              <c:strCache>
                <c:ptCount val="3"/>
                <c:pt idx="0">
                  <c:v>Enero</c:v>
                </c:pt>
                <c:pt idx="1">
                  <c:v>Febrero</c:v>
                </c:pt>
                <c:pt idx="2">
                  <c:v>Marzo</c:v>
                </c:pt>
              </c:strCache>
            </c:strRef>
          </c:cat>
          <c:val>
            <c:numRef>
              <c:f>Hoja1!$B$2:$B$4</c:f>
              <c:numCache>
                <c:formatCode>General</c:formatCode>
                <c:ptCount val="3"/>
                <c:pt idx="0">
                  <c:v>85</c:v>
                </c:pt>
                <c:pt idx="1">
                  <c:v>68.5</c:v>
                </c:pt>
                <c:pt idx="2">
                  <c:v>52</c:v>
                </c:pt>
              </c:numCache>
            </c:numRef>
          </c:val>
        </c:ser>
        <c:dLbls>
          <c:showVal val="1"/>
        </c:dLbls>
        <c:shape val="box"/>
        <c:axId val="95299840"/>
        <c:axId val="95313920"/>
        <c:axId val="0"/>
      </c:bar3DChart>
      <c:catAx>
        <c:axId val="95299840"/>
        <c:scaling>
          <c:orientation val="minMax"/>
        </c:scaling>
        <c:axPos val="b"/>
        <c:majorTickMark val="none"/>
        <c:tickLblPos val="nextTo"/>
        <c:txPr>
          <a:bodyPr/>
          <a:lstStyle/>
          <a:p>
            <a:pPr>
              <a:defRPr lang="en-US" sz="1200"/>
            </a:pPr>
            <a:endParaRPr lang="es-MX"/>
          </a:p>
        </c:txPr>
        <c:crossAx val="95313920"/>
        <c:crosses val="autoZero"/>
        <c:auto val="1"/>
        <c:lblAlgn val="ctr"/>
        <c:lblOffset val="100"/>
      </c:catAx>
      <c:valAx>
        <c:axId val="95313920"/>
        <c:scaling>
          <c:orientation val="minMax"/>
        </c:scaling>
        <c:delete val="1"/>
        <c:axPos val="l"/>
        <c:numFmt formatCode="General" sourceLinked="1"/>
        <c:majorTickMark val="none"/>
        <c:tickLblPos val="none"/>
        <c:crossAx val="95299840"/>
        <c:crosses val="autoZero"/>
        <c:crossBetween val="between"/>
      </c:valAx>
    </c:plotArea>
    <c:legend>
      <c:legendPos val="t"/>
      <c:layout>
        <c:manualLayout>
          <c:xMode val="edge"/>
          <c:yMode val="edge"/>
          <c:x val="0.29312322930236068"/>
          <c:y val="0.12648630380789833"/>
          <c:w val="0.70687668594027087"/>
          <c:h val="0.2222600366751589"/>
        </c:manualLayout>
      </c:layout>
      <c:txPr>
        <a:bodyPr/>
        <a:lstStyle/>
        <a:p>
          <a:pPr>
            <a:defRPr lang="en-US" sz="1200"/>
          </a:pPr>
          <a:endParaRPr lang="es-MX"/>
        </a:p>
      </c:txPr>
    </c:legend>
    <c:plotVisOnly val="1"/>
    <c:dispBlanksAs val="gap"/>
  </c:chart>
  <c:spPr>
    <a:solidFill>
      <a:schemeClr val="tx1"/>
    </a:solidFill>
  </c:spPr>
  <c:txPr>
    <a:bodyPr/>
    <a:lstStyle/>
    <a:p>
      <a:pPr>
        <a:defRPr sz="1800">
          <a:solidFill>
            <a:schemeClr val="bg1"/>
          </a:solidFill>
        </a:defRPr>
      </a:pPr>
      <a:endParaRPr lang="es-MX"/>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s-MX"/>
  <c:roundedCorners val="1"/>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14577198162729738"/>
          <c:y val="3.4335875984252147E-2"/>
          <c:w val="0.86487335958005263"/>
          <c:h val="0.49679970472440982"/>
        </c:manualLayout>
      </c:layout>
      <c:bar3DChart>
        <c:barDir val="col"/>
        <c:grouping val="stacked"/>
        <c:varyColors val="1"/>
        <c:ser>
          <c:idx val="0"/>
          <c:order val="0"/>
          <c:tx>
            <c:strRef>
              <c:f>Hoja1!$B$1</c:f>
              <c:strCache>
                <c:ptCount val="1"/>
                <c:pt idx="0">
                  <c:v>Serie 1</c:v>
                </c:pt>
              </c:strCache>
            </c:strRef>
          </c:tx>
          <c:spPr>
            <a:gradFill rotWithShape="1">
              <a:gsLst>
                <a:gs pos="0">
                  <a:schemeClr val="accent1">
                    <a:shade val="60000"/>
                  </a:schemeClr>
                </a:gs>
                <a:gs pos="33000">
                  <a:schemeClr val="accent1">
                    <a:tint val="86500"/>
                  </a:schemeClr>
                </a:gs>
                <a:gs pos="46750">
                  <a:schemeClr val="accent1">
                    <a:tint val="71000"/>
                    <a:satMod val="112000"/>
                  </a:schemeClr>
                </a:gs>
                <a:gs pos="53000">
                  <a:schemeClr val="accent1">
                    <a:tint val="71000"/>
                    <a:satMod val="112000"/>
                  </a:schemeClr>
                </a:gs>
                <a:gs pos="68000">
                  <a:schemeClr val="accent1">
                    <a:tint val="86000"/>
                  </a:schemeClr>
                </a:gs>
                <a:gs pos="100000">
                  <a:schemeClr val="accent1">
                    <a:shade val="60000"/>
                  </a:schemeClr>
                </a:gs>
              </a:gsLst>
              <a:lin ang="8350000" scaled="1"/>
            </a:gradFill>
            <a:ln>
              <a:noFill/>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c:spPr>
          <c:invertIfNegative val="1"/>
          <c:cat>
            <c:strRef>
              <c:f>Hoja1!$A$2:$A$9</c:f>
              <c:strCache>
                <c:ptCount val="8"/>
                <c:pt idx="0">
                  <c:v>Los Huertos(Composta)</c:v>
                </c:pt>
                <c:pt idx="1">
                  <c:v>lomas del sol(Camino a las lajas)</c:v>
                </c:pt>
                <c:pt idx="2">
                  <c:v>Hacienda san marcos(16 de septiembre)</c:v>
                </c:pt>
                <c:pt idx="3">
                  <c:v>Monte Kristal(Arroyo del ranchito)</c:v>
                </c:pt>
                <c:pt idx="4">
                  <c:v>Deportivo Magdalena</c:v>
                </c:pt>
                <c:pt idx="5">
                  <c:v>Charco Azul</c:v>
                </c:pt>
                <c:pt idx="6">
                  <c:v>Monte Everest</c:v>
                </c:pt>
                <c:pt idx="7">
                  <c:v>Ejido Carrizos</c:v>
                </c:pt>
              </c:strCache>
            </c:strRef>
          </c:cat>
          <c:val>
            <c:numRef>
              <c:f>Hoja1!$B$2:$B$9</c:f>
              <c:numCache>
                <c:formatCode>General</c:formatCode>
                <c:ptCount val="8"/>
                <c:pt idx="0">
                  <c:v>100</c:v>
                </c:pt>
                <c:pt idx="1">
                  <c:v>80</c:v>
                </c:pt>
                <c:pt idx="2">
                  <c:v>50</c:v>
                </c:pt>
                <c:pt idx="3">
                  <c:v>100</c:v>
                </c:pt>
                <c:pt idx="4">
                  <c:v>100</c:v>
                </c:pt>
                <c:pt idx="5">
                  <c:v>100</c:v>
                </c:pt>
                <c:pt idx="6">
                  <c:v>100</c:v>
                </c:pt>
                <c:pt idx="7">
                  <c:v>30</c:v>
                </c:pt>
              </c:numCache>
            </c:numRef>
          </c:val>
        </c:ser>
        <c:ser>
          <c:idx val="1"/>
          <c:order val="1"/>
          <c:tx>
            <c:strRef>
              <c:f>Hoja1!$C$1</c:f>
              <c:strCache>
                <c:ptCount val="1"/>
                <c:pt idx="0">
                  <c:v>Serie 2</c:v>
                </c:pt>
              </c:strCache>
            </c:strRef>
          </c:tx>
          <c:spPr>
            <a:gradFill rotWithShape="1">
              <a:gsLst>
                <a:gs pos="0">
                  <a:schemeClr val="accent2">
                    <a:shade val="60000"/>
                  </a:schemeClr>
                </a:gs>
                <a:gs pos="33000">
                  <a:schemeClr val="accent2">
                    <a:tint val="86500"/>
                  </a:schemeClr>
                </a:gs>
                <a:gs pos="46750">
                  <a:schemeClr val="accent2">
                    <a:tint val="71000"/>
                    <a:satMod val="112000"/>
                  </a:schemeClr>
                </a:gs>
                <a:gs pos="53000">
                  <a:schemeClr val="accent2">
                    <a:tint val="71000"/>
                    <a:satMod val="112000"/>
                  </a:schemeClr>
                </a:gs>
                <a:gs pos="68000">
                  <a:schemeClr val="accent2">
                    <a:tint val="86000"/>
                  </a:schemeClr>
                </a:gs>
                <a:gs pos="100000">
                  <a:schemeClr val="accent2">
                    <a:shade val="60000"/>
                  </a:schemeClr>
                </a:gs>
              </a:gsLst>
              <a:lin ang="8350000" scaled="1"/>
            </a:gradFill>
            <a:ln>
              <a:noFill/>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c:spPr>
          <c:invertIfNegative val="1"/>
          <c:cat>
            <c:strRef>
              <c:f>Hoja1!$A$2:$A$9</c:f>
              <c:strCache>
                <c:ptCount val="8"/>
                <c:pt idx="0">
                  <c:v>Los Huertos(Composta)</c:v>
                </c:pt>
                <c:pt idx="1">
                  <c:v>lomas del sol(Camino a las lajas)</c:v>
                </c:pt>
                <c:pt idx="2">
                  <c:v>Hacienda san marcos(16 de septiembre)</c:v>
                </c:pt>
                <c:pt idx="3">
                  <c:v>Monte Kristal(Arroyo del ranchito)</c:v>
                </c:pt>
                <c:pt idx="4">
                  <c:v>Deportivo Magdalena</c:v>
                </c:pt>
                <c:pt idx="5">
                  <c:v>Charco Azul</c:v>
                </c:pt>
                <c:pt idx="6">
                  <c:v>Monte Everest</c:v>
                </c:pt>
                <c:pt idx="7">
                  <c:v>Ejido Carrizos</c:v>
                </c:pt>
              </c:strCache>
            </c:strRef>
          </c:cat>
          <c:val>
            <c:numRef>
              <c:f>Hoja1!$C$2:$C$9</c:f>
              <c:numCache>
                <c:formatCode>General</c:formatCode>
                <c:ptCount val="8"/>
                <c:pt idx="0">
                  <c:v>0</c:v>
                </c:pt>
                <c:pt idx="1">
                  <c:v>0</c:v>
                </c:pt>
                <c:pt idx="2">
                  <c:v>0</c:v>
                </c:pt>
                <c:pt idx="3">
                  <c:v>0</c:v>
                </c:pt>
              </c:numCache>
            </c:numRef>
          </c:val>
        </c:ser>
        <c:ser>
          <c:idx val="2"/>
          <c:order val="2"/>
          <c:tx>
            <c:strRef>
              <c:f>Hoja1!$D$1</c:f>
              <c:strCache>
                <c:ptCount val="1"/>
                <c:pt idx="0">
                  <c:v>Serie 3</c:v>
                </c:pt>
              </c:strCache>
            </c:strRef>
          </c:tx>
          <c:spPr>
            <a:gradFill rotWithShape="1">
              <a:gsLst>
                <a:gs pos="0">
                  <a:schemeClr val="accent3">
                    <a:shade val="60000"/>
                  </a:schemeClr>
                </a:gs>
                <a:gs pos="33000">
                  <a:schemeClr val="accent3">
                    <a:tint val="86500"/>
                  </a:schemeClr>
                </a:gs>
                <a:gs pos="46750">
                  <a:schemeClr val="accent3">
                    <a:tint val="71000"/>
                    <a:satMod val="112000"/>
                  </a:schemeClr>
                </a:gs>
                <a:gs pos="53000">
                  <a:schemeClr val="accent3">
                    <a:tint val="71000"/>
                    <a:satMod val="112000"/>
                  </a:schemeClr>
                </a:gs>
                <a:gs pos="68000">
                  <a:schemeClr val="accent3">
                    <a:tint val="86000"/>
                  </a:schemeClr>
                </a:gs>
                <a:gs pos="100000">
                  <a:schemeClr val="accent3">
                    <a:shade val="60000"/>
                  </a:schemeClr>
                </a:gs>
              </a:gsLst>
              <a:lin ang="8350000" scaled="1"/>
            </a:gradFill>
            <a:ln>
              <a:noFill/>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c:spPr>
          <c:invertIfNegative val="1"/>
          <c:cat>
            <c:strRef>
              <c:f>Hoja1!$A$2:$A$9</c:f>
              <c:strCache>
                <c:ptCount val="8"/>
                <c:pt idx="0">
                  <c:v>Los Huertos(Composta)</c:v>
                </c:pt>
                <c:pt idx="1">
                  <c:v>lomas del sol(Camino a las lajas)</c:v>
                </c:pt>
                <c:pt idx="2">
                  <c:v>Hacienda san marcos(16 de septiembre)</c:v>
                </c:pt>
                <c:pt idx="3">
                  <c:v>Monte Kristal(Arroyo del ranchito)</c:v>
                </c:pt>
                <c:pt idx="4">
                  <c:v>Deportivo Magdalena</c:v>
                </c:pt>
                <c:pt idx="5">
                  <c:v>Charco Azul</c:v>
                </c:pt>
                <c:pt idx="6">
                  <c:v>Monte Everest</c:v>
                </c:pt>
                <c:pt idx="7">
                  <c:v>Ejido Carrizos</c:v>
                </c:pt>
              </c:strCache>
            </c:strRef>
          </c:cat>
          <c:val>
            <c:numRef>
              <c:f>Hoja1!$D$2:$D$9</c:f>
              <c:numCache>
                <c:formatCode>General</c:formatCode>
                <c:ptCount val="8"/>
                <c:pt idx="0">
                  <c:v>0</c:v>
                </c:pt>
                <c:pt idx="1">
                  <c:v>0</c:v>
                </c:pt>
                <c:pt idx="2">
                  <c:v>0</c:v>
                </c:pt>
                <c:pt idx="3">
                  <c:v>0</c:v>
                </c:pt>
              </c:numCache>
            </c:numRef>
          </c:val>
        </c:ser>
        <c:shape val="cylinder"/>
        <c:axId val="95403392"/>
        <c:axId val="95413376"/>
        <c:axId val="0"/>
      </c:bar3DChart>
      <c:catAx>
        <c:axId val="95403392"/>
        <c:scaling>
          <c:orientation val="minMax"/>
        </c:scaling>
        <c:axPos val="b"/>
        <c:numFmt formatCode="General" sourceLinked="0"/>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95413376"/>
        <c:crosses val="autoZero"/>
        <c:auto val="1"/>
        <c:lblAlgn val="ctr"/>
        <c:lblOffset val="100"/>
        <c:noMultiLvlLbl val="1"/>
      </c:catAx>
      <c:valAx>
        <c:axId val="9541337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95403392"/>
        <c:crosses val="autoZero"/>
        <c:crossBetween val="between"/>
      </c:valAx>
      <c:spPr>
        <a:noFill/>
        <a:ln>
          <a:noFill/>
        </a:ln>
        <a:effectLst/>
      </c:spPr>
    </c:plotArea>
    <c:plotVisOnly val="1"/>
    <c:dispBlanksAs val="zero"/>
    <c:showDLblsOverMax val="1"/>
  </c:chart>
  <c:spPr>
    <a:noFill/>
    <a:ln>
      <a:noFill/>
    </a:ln>
    <a:effectLst/>
  </c:spPr>
  <c:txPr>
    <a:bodyPr/>
    <a:lstStyle/>
    <a:p>
      <a:pPr>
        <a:defRPr/>
      </a:pPr>
      <a:endParaRPr lang="es-MX"/>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D8B684-91F3-46BB-A230-137F598A4F38}" type="datetimeFigureOut">
              <a:rPr lang="es-MX" smtClean="0"/>
              <a:pPr/>
              <a:t>28/04/2014</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2114CD-0DC6-4A94-B681-D3829FA1EFEC}" type="slidenum">
              <a:rPr lang="es-MX" smtClean="0"/>
              <a:pPr/>
              <a:t>‹Nº›</a:t>
            </a:fld>
            <a:endParaRPr lang="es-MX"/>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0D2B611-A65F-400B-AB9D-6A5A757BFC70}" type="slidenum">
              <a:rPr lang="es-ES" smtClean="0"/>
              <a:pPr/>
              <a:t>14</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87D77045-401A-4D5E-BFE3-54C21A8A6634}" type="slidenum">
              <a:rPr lang="es-ES" smtClean="0"/>
              <a:pPr/>
              <a:t>52</a:t>
            </a:fld>
            <a:endParaRPr lang="es-ES"/>
          </a:p>
        </p:txBody>
      </p:sp>
    </p:spTree>
    <p:extLst>
      <p:ext uri="{BB962C8B-B14F-4D97-AF65-F5344CB8AC3E}">
        <p14:creationId xmlns="" xmlns:p14="http://schemas.microsoft.com/office/powerpoint/2010/main" val="96426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87D77045-401A-4D5E-BFE3-54C21A8A6634}" type="slidenum">
              <a:rPr lang="es-ES" smtClean="0"/>
              <a:pPr/>
              <a:t>53</a:t>
            </a:fld>
            <a:endParaRPr lang="es-ES"/>
          </a:p>
        </p:txBody>
      </p:sp>
    </p:spTree>
    <p:extLst>
      <p:ext uri="{BB962C8B-B14F-4D97-AF65-F5344CB8AC3E}">
        <p14:creationId xmlns="" xmlns:p14="http://schemas.microsoft.com/office/powerpoint/2010/main" val="774770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87D77045-401A-4D5E-BFE3-54C21A8A6634}" type="slidenum">
              <a:rPr lang="es-ES" smtClean="0"/>
              <a:pPr/>
              <a:t>54</a:t>
            </a:fld>
            <a:endParaRPr lang="es-ES"/>
          </a:p>
        </p:txBody>
      </p:sp>
    </p:spTree>
    <p:extLst>
      <p:ext uri="{BB962C8B-B14F-4D97-AF65-F5344CB8AC3E}">
        <p14:creationId xmlns="" xmlns:p14="http://schemas.microsoft.com/office/powerpoint/2010/main" val="4025476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0552069-4248-4AD6-9FC2-10C00A7DC5DB}" type="slidenum">
              <a:rPr lang="es-ES" smtClean="0"/>
              <a:pPr/>
              <a:t>61</a:t>
            </a:fld>
            <a:endParaRPr lang="es-ES"/>
          </a:p>
        </p:txBody>
      </p:sp>
    </p:spTree>
    <p:extLst>
      <p:ext uri="{BB962C8B-B14F-4D97-AF65-F5344CB8AC3E}">
        <p14:creationId xmlns="" xmlns:p14="http://schemas.microsoft.com/office/powerpoint/2010/main" val="649925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0552069-4248-4AD6-9FC2-10C00A7DC5DB}" type="slidenum">
              <a:rPr lang="es-ES" smtClean="0"/>
              <a:pPr/>
              <a:t>63</a:t>
            </a:fld>
            <a:endParaRPr lang="es-ES"/>
          </a:p>
        </p:txBody>
      </p:sp>
    </p:spTree>
    <p:extLst>
      <p:ext uri="{BB962C8B-B14F-4D97-AF65-F5344CB8AC3E}">
        <p14:creationId xmlns="" xmlns:p14="http://schemas.microsoft.com/office/powerpoint/2010/main" val="1790684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0552069-4248-4AD6-9FC2-10C00A7DC5DB}" type="slidenum">
              <a:rPr lang="es-ES" smtClean="0"/>
              <a:pPr/>
              <a:t>66</a:t>
            </a:fld>
            <a:endParaRPr lang="es-ES"/>
          </a:p>
        </p:txBody>
      </p:sp>
    </p:spTree>
    <p:extLst>
      <p:ext uri="{BB962C8B-B14F-4D97-AF65-F5344CB8AC3E}">
        <p14:creationId xmlns="" xmlns:p14="http://schemas.microsoft.com/office/powerpoint/2010/main" val="1790684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0552069-4248-4AD6-9FC2-10C00A7DC5DB}" type="slidenum">
              <a:rPr lang="es-ES" smtClean="0"/>
              <a:pPr/>
              <a:t>67</a:t>
            </a:fld>
            <a:endParaRPr lang="es-ES"/>
          </a:p>
        </p:txBody>
      </p:sp>
    </p:spTree>
    <p:extLst>
      <p:ext uri="{BB962C8B-B14F-4D97-AF65-F5344CB8AC3E}">
        <p14:creationId xmlns="" xmlns:p14="http://schemas.microsoft.com/office/powerpoint/2010/main" val="1790684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0552069-4248-4AD6-9FC2-10C00A7DC5DB}" type="slidenum">
              <a:rPr lang="es-ES" smtClean="0"/>
              <a:pPr/>
              <a:t>68</a:t>
            </a:fld>
            <a:endParaRPr lang="es-ES"/>
          </a:p>
        </p:txBody>
      </p:sp>
    </p:spTree>
    <p:extLst>
      <p:ext uri="{BB962C8B-B14F-4D97-AF65-F5344CB8AC3E}">
        <p14:creationId xmlns="" xmlns:p14="http://schemas.microsoft.com/office/powerpoint/2010/main" val="1790684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0552069-4248-4AD6-9FC2-10C00A7DC5DB}" type="slidenum">
              <a:rPr lang="es-ES" smtClean="0"/>
              <a:pPr/>
              <a:t>69</a:t>
            </a:fld>
            <a:endParaRPr lang="es-ES"/>
          </a:p>
        </p:txBody>
      </p:sp>
    </p:spTree>
    <p:extLst>
      <p:ext uri="{BB962C8B-B14F-4D97-AF65-F5344CB8AC3E}">
        <p14:creationId xmlns="" xmlns:p14="http://schemas.microsoft.com/office/powerpoint/2010/main" val="1790684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EA27BB8E-6576-4EC2-BBC7-5753A03B7310}" type="slidenum">
              <a:rPr lang="es-ES" smtClean="0"/>
              <a:pPr/>
              <a:t>41</a:t>
            </a:fld>
            <a:endParaRPr lang="es-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D7A92523-12D9-45E0-A679-3CF2E62FB1A5}" type="slidenum">
              <a:rPr lang="es-MX" smtClean="0"/>
              <a:pPr/>
              <a:t>44</a:t>
            </a:fld>
            <a:endParaRPr lang="es-MX"/>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D7A92523-12D9-45E0-A679-3CF2E62FB1A5}" type="slidenum">
              <a:rPr lang="es-MX" smtClean="0"/>
              <a:pPr/>
              <a:t>45</a:t>
            </a:fld>
            <a:endParaRPr 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87D77045-401A-4D5E-BFE3-54C21A8A6634}" type="slidenum">
              <a:rPr lang="es-ES" smtClean="0"/>
              <a:pPr/>
              <a:t>47</a:t>
            </a:fld>
            <a:endParaRPr lang="es-ES"/>
          </a:p>
        </p:txBody>
      </p:sp>
    </p:spTree>
    <p:extLst>
      <p:ext uri="{BB962C8B-B14F-4D97-AF65-F5344CB8AC3E}">
        <p14:creationId xmlns="" xmlns:p14="http://schemas.microsoft.com/office/powerpoint/2010/main" val="3300422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87D77045-401A-4D5E-BFE3-54C21A8A6634}" type="slidenum">
              <a:rPr lang="es-ES" smtClean="0"/>
              <a:pPr/>
              <a:t>48</a:t>
            </a:fld>
            <a:endParaRPr lang="es-ES"/>
          </a:p>
        </p:txBody>
      </p:sp>
    </p:spTree>
    <p:extLst>
      <p:ext uri="{BB962C8B-B14F-4D97-AF65-F5344CB8AC3E}">
        <p14:creationId xmlns="" xmlns:p14="http://schemas.microsoft.com/office/powerpoint/2010/main" val="76481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87D77045-401A-4D5E-BFE3-54C21A8A6634}" type="slidenum">
              <a:rPr lang="es-ES" smtClean="0"/>
              <a:pPr/>
              <a:t>49</a:t>
            </a:fld>
            <a:endParaRPr lang="es-ES"/>
          </a:p>
        </p:txBody>
      </p:sp>
    </p:spTree>
    <p:extLst>
      <p:ext uri="{BB962C8B-B14F-4D97-AF65-F5344CB8AC3E}">
        <p14:creationId xmlns="" xmlns:p14="http://schemas.microsoft.com/office/powerpoint/2010/main" val="4059317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87D77045-401A-4D5E-BFE3-54C21A8A6634}" type="slidenum">
              <a:rPr lang="es-ES" smtClean="0"/>
              <a:pPr/>
              <a:t>50</a:t>
            </a:fld>
            <a:endParaRPr lang="es-ES"/>
          </a:p>
        </p:txBody>
      </p:sp>
    </p:spTree>
    <p:extLst>
      <p:ext uri="{BB962C8B-B14F-4D97-AF65-F5344CB8AC3E}">
        <p14:creationId xmlns="" xmlns:p14="http://schemas.microsoft.com/office/powerpoint/2010/main" val="126738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87D77045-401A-4D5E-BFE3-54C21A8A6634}" type="slidenum">
              <a:rPr lang="es-ES" smtClean="0"/>
              <a:pPr/>
              <a:t>51</a:t>
            </a:fld>
            <a:endParaRPr lang="es-ES"/>
          </a:p>
        </p:txBody>
      </p:sp>
    </p:spTree>
    <p:extLst>
      <p:ext uri="{BB962C8B-B14F-4D97-AF65-F5344CB8AC3E}">
        <p14:creationId xmlns="" xmlns:p14="http://schemas.microsoft.com/office/powerpoint/2010/main" val="347394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Tree>
    <p:extLst>
      <p:ext uri="{BB962C8B-B14F-4D97-AF65-F5344CB8AC3E}">
        <p14:creationId xmlns="" xmlns:p14="http://schemas.microsoft.com/office/powerpoint/2010/main" val="12239120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Picture 3"/>
          <p:cNvPicPr preferRelativeResize="0">
            <a:picLocks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2763" y="-27384"/>
            <a:ext cx="9144000" cy="1170432"/>
          </a:xfrm>
          <a:prstGeom prst="rect">
            <a:avLst/>
          </a:prstGeom>
          <a:noFill/>
          <a:ln>
            <a:noFill/>
          </a:ln>
          <a:effectLst>
            <a:outerShdw blurRad="50800" dist="38100" dir="5400000" algn="t" rotWithShape="0">
              <a:schemeClr val="tx1">
                <a:alpha val="40000"/>
              </a:schemeClr>
            </a:outerShdw>
            <a:reflection blurRad="6350" stA="52000" endA="300" endPos="35000" dir="5400000" sy="-100000" algn="bl" rotWithShape="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rgbClr val="FFFFFF"/>
                </a:solidFill>
                <a:prstDash val="solid"/>
                <a:miter lim="800000"/>
                <a:headEnd type="none" w="med" len="med"/>
                <a:tailEnd type="none" w="med" len="med"/>
              </a14:hiddenLine>
            </a:ext>
          </a:extLst>
        </p:spPr>
      </p:pic>
      <p:grpSp>
        <p:nvGrpSpPr>
          <p:cNvPr id="3" name="Group 4"/>
          <p:cNvGrpSpPr/>
          <p:nvPr userDrawn="1"/>
        </p:nvGrpSpPr>
        <p:grpSpPr>
          <a:xfrm>
            <a:off x="35496" y="-99392"/>
            <a:ext cx="1296144" cy="1242440"/>
            <a:chOff x="-39384" y="-19923"/>
            <a:chExt cx="1227008" cy="652387"/>
          </a:xfrm>
        </p:grpSpPr>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39384" y="373558"/>
              <a:ext cx="1225296" cy="258906"/>
            </a:xfrm>
            <a:prstGeom prst="rect">
              <a:avLst/>
            </a:prstGeom>
          </p:spPr>
        </p:pic>
        <p:pic>
          <p:nvPicPr>
            <p:cNvPr id="7" name="Picture 6"/>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36512" y="-19923"/>
              <a:ext cx="1224136" cy="393482"/>
            </a:xfrm>
            <a:prstGeom prst="rect">
              <a:avLst/>
            </a:prstGeom>
          </p:spPr>
        </p:pic>
      </p:grpSp>
    </p:spTree>
    <p:extLst>
      <p:ext uri="{BB962C8B-B14F-4D97-AF65-F5344CB8AC3E}">
        <p14:creationId xmlns="" xmlns:p14="http://schemas.microsoft.com/office/powerpoint/2010/main" val="27667824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80B620E-2DF2-4182-BCA6-C44A1D1DFF93}" type="datetimeFigureOut">
              <a:rPr lang="es-MX" smtClean="0"/>
              <a:pPr/>
              <a:t>28/04/2014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70EA648-FC54-4FC1-BC37-CE04B9822609}"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B620E-2DF2-4182-BCA6-C44A1D1DFF93}" type="datetimeFigureOut">
              <a:rPr lang="es-MX" smtClean="0"/>
              <a:pPr/>
              <a:t>28/04/2014</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EA648-FC54-4FC1-BC37-CE04B9822609}"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5.gif"/></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5.gif"/><Relationship Id="rId4" Type="http://schemas.openxmlformats.org/officeDocument/2006/relationships/image" Target="../media/image22.jpe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5.gif"/></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Marzo.pptm"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hyperlink" Target="Marzo.pptm"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 Id="rId5" Type="http://schemas.openxmlformats.org/officeDocument/2006/relationships/hyperlink" Target="Marzo.pptm" TargetMode="Externa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 Id="rId5" Type="http://schemas.openxmlformats.org/officeDocument/2006/relationships/hyperlink" Target="Marzo.pptm" TargetMode="Externa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Marzo.pptm" TargetMode="External"/><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Marzo.pptm" TargetMode="External"/><Relationship Id="rId1" Type="http://schemas.openxmlformats.org/officeDocument/2006/relationships/slideLayout" Target="../slideLayouts/slideLayout13.xml"/><Relationship Id="rId5" Type="http://schemas.openxmlformats.org/officeDocument/2006/relationships/image" Target="../media/image80.jpe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2" Type="http://schemas.openxmlformats.org/officeDocument/2006/relationships/hyperlink" Target="Marzo.pptm"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Marzo.pptm" TargetMode="External"/><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Marzo.pptm" TargetMode="External"/><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hyperlink" Target="Marzo.pptm" TargetMode="External"/><Relationship Id="rId2" Type="http://schemas.openxmlformats.org/officeDocument/2006/relationships/image" Target="../media/image88.jpeg"/><Relationship Id="rId1" Type="http://schemas.openxmlformats.org/officeDocument/2006/relationships/slideLayout" Target="../slideLayouts/slideLayout1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3.xml"/><Relationship Id="rId6" Type="http://schemas.openxmlformats.org/officeDocument/2006/relationships/hyperlink" Target="Marzo.pptm" TargetMode="External"/><Relationship Id="rId5" Type="http://schemas.openxmlformats.org/officeDocument/2006/relationships/image" Target="../media/image95.jpe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Marzo.pptm" TargetMode="External"/><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3.xml"/><Relationship Id="rId5" Type="http://schemas.openxmlformats.org/officeDocument/2006/relationships/hyperlink" Target="Marzo.pptm" TargetMode="External"/><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rzo.pptm"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chart" Target="../charts/chart2.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slide" Target="slide19.xml"/><Relationship Id="rId4" Type="http://schemas.openxmlformats.org/officeDocument/2006/relationships/hyperlink" Target="Abastecimiento%20de%20aceite.pptx"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gif"/><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package" Target="../embeddings/Hoja_de_c_lculo_de_Microsoft_Office_Excel1.xlsx"/><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sp>
        <p:nvSpPr>
          <p:cNvPr id="2" name="1 Título"/>
          <p:cNvSpPr>
            <a:spLocks noGrp="1"/>
          </p:cNvSpPr>
          <p:nvPr>
            <p:ph type="ctrTitle"/>
          </p:nvPr>
        </p:nvSpPr>
        <p:spPr>
          <a:xfrm>
            <a:off x="760040" y="1166887"/>
            <a:ext cx="7772400" cy="1470025"/>
          </a:xfrm>
        </p:spPr>
        <p:txBody>
          <a:bodyPr>
            <a:normAutofit/>
          </a:bodyPr>
          <a:lstStyle/>
          <a:p>
            <a:r>
              <a:rPr lang="es-MX" sz="4000" dirty="0" smtClean="0"/>
              <a:t>ALUMBRADO PUBLICO</a:t>
            </a:r>
            <a:endParaRPr lang="es-MX" sz="4000" dirty="0"/>
          </a:p>
        </p:txBody>
      </p:sp>
      <p:sp>
        <p:nvSpPr>
          <p:cNvPr id="3" name="2 Subtítulo"/>
          <p:cNvSpPr>
            <a:spLocks noGrp="1"/>
          </p:cNvSpPr>
          <p:nvPr>
            <p:ph type="subTitle" idx="1"/>
          </p:nvPr>
        </p:nvSpPr>
        <p:spPr>
          <a:xfrm>
            <a:off x="1115616" y="3212976"/>
            <a:ext cx="6947048" cy="1752600"/>
          </a:xfrm>
        </p:spPr>
        <p:txBody>
          <a:bodyPr anchor="ctr">
            <a:normAutofit/>
          </a:bodyPr>
          <a:lstStyle/>
          <a:p>
            <a:r>
              <a:rPr lang="es-MX" sz="4000" dirty="0" smtClean="0"/>
              <a:t>INFORMACION MENSUAL MARZO</a:t>
            </a:r>
            <a:endParaRPr lang="es-MX" sz="4000" dirty="0"/>
          </a:p>
        </p:txBody>
      </p:sp>
      <p:pic>
        <p:nvPicPr>
          <p:cNvPr id="11" name="Picture 2" descr="C:\Users\tomas garza\Desktop\JUAREZ.gif"/>
          <p:cNvPicPr>
            <a:picLocks noChangeAspect="1" noChangeArrowheads="1"/>
          </p:cNvPicPr>
          <p:nvPr/>
        </p:nvPicPr>
        <p:blipFill>
          <a:blip r:embed="rId3" cstate="print"/>
          <a:srcRect/>
          <a:stretch>
            <a:fillRect/>
          </a:stretch>
        </p:blipFill>
        <p:spPr bwMode="auto">
          <a:xfrm>
            <a:off x="7255827" y="8800"/>
            <a:ext cx="1852677" cy="1620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sp>
        <p:nvSpPr>
          <p:cNvPr id="2" name="1 Título"/>
          <p:cNvSpPr>
            <a:spLocks noGrp="1"/>
          </p:cNvSpPr>
          <p:nvPr>
            <p:ph type="title"/>
          </p:nvPr>
        </p:nvSpPr>
        <p:spPr/>
        <p:txBody>
          <a:bodyPr/>
          <a:lstStyle/>
          <a:p>
            <a:r>
              <a:rPr lang="es-MX" dirty="0" smtClean="0"/>
              <a:t>Bacheo</a:t>
            </a:r>
            <a:endParaRPr lang="es-MX" dirty="0"/>
          </a:p>
        </p:txBody>
      </p:sp>
      <p:sp>
        <p:nvSpPr>
          <p:cNvPr id="4" name="3 CuadroTexto"/>
          <p:cNvSpPr txBox="1"/>
          <p:nvPr/>
        </p:nvSpPr>
        <p:spPr>
          <a:xfrm>
            <a:off x="2627784" y="1052736"/>
            <a:ext cx="3888432" cy="369332"/>
          </a:xfrm>
          <a:prstGeom prst="rect">
            <a:avLst/>
          </a:prstGeom>
          <a:noFill/>
        </p:spPr>
        <p:txBody>
          <a:bodyPr wrap="square" rtlCol="0">
            <a:spAutoFit/>
          </a:bodyPr>
          <a:lstStyle/>
          <a:p>
            <a:pPr algn="ctr"/>
            <a:r>
              <a:rPr lang="es-MX" dirty="0" smtClean="0"/>
              <a:t>Total de Metros cuadrados Bacheados</a:t>
            </a:r>
            <a:endParaRPr lang="es-MX" dirty="0"/>
          </a:p>
        </p:txBody>
      </p:sp>
      <p:graphicFrame>
        <p:nvGraphicFramePr>
          <p:cNvPr id="8" name="7 Tabla"/>
          <p:cNvGraphicFramePr>
            <a:graphicFrameLocks noGrp="1"/>
          </p:cNvGraphicFramePr>
          <p:nvPr/>
        </p:nvGraphicFramePr>
        <p:xfrm>
          <a:off x="2781176" y="1628800"/>
          <a:ext cx="3519016" cy="694556"/>
        </p:xfrm>
        <a:graphic>
          <a:graphicData uri="http://schemas.openxmlformats.org/drawingml/2006/table">
            <a:tbl>
              <a:tblPr/>
              <a:tblGrid>
                <a:gridCol w="851375"/>
                <a:gridCol w="1277062"/>
                <a:gridCol w="539204"/>
                <a:gridCol w="851375"/>
              </a:tblGrid>
              <a:tr h="347278">
                <a:tc>
                  <a:txBody>
                    <a:bodyPr/>
                    <a:lstStyle/>
                    <a:p>
                      <a:pPr algn="ctr" fontAlgn="ctr"/>
                      <a:r>
                        <a:rPr lang="es-MX" sz="1100" b="0" i="0" u="none" strike="noStrike">
                          <a:solidFill>
                            <a:srgbClr val="000000"/>
                          </a:solidFill>
                          <a:latin typeface="Calibri"/>
                        </a:rPr>
                        <a:t>Ubicación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Metros Cuadrados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Baches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Estatus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347278">
                <a:tc>
                  <a:txBody>
                    <a:bodyPr/>
                    <a:lstStyle/>
                    <a:p>
                      <a:pPr algn="ctr" fontAlgn="ctr"/>
                      <a:r>
                        <a:rPr lang="es-MX" sz="1100" b="0" i="0" u="none" strike="noStrike">
                          <a:solidFill>
                            <a:srgbClr val="000000"/>
                          </a:solidFill>
                          <a:latin typeface="Calibri"/>
                        </a:rPr>
                        <a:t>Acueducto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latin typeface="Calibri"/>
                        </a:rPr>
                        <a:t>1210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latin typeface="Calibri"/>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latin typeface="Calibri"/>
                        </a:rPr>
                        <a:t>Terminada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9" name="Imagen 9"/>
          <p:cNvPicPr>
            <a:picLocks noChangeAspect="1"/>
          </p:cNvPicPr>
          <p:nvPr/>
        </p:nvPicPr>
        <p:blipFill>
          <a:blip r:embed="rId3" cstate="print">
            <a:lum bright="-10000" contrast="20000"/>
          </a:blip>
          <a:srcRect/>
          <a:stretch>
            <a:fillRect/>
          </a:stretch>
        </p:blipFill>
        <p:spPr bwMode="auto">
          <a:xfrm>
            <a:off x="999736" y="2348880"/>
            <a:ext cx="2333490" cy="2014114"/>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0" name="7 Imagen" descr="247.JPG"/>
          <p:cNvPicPr>
            <a:picLocks noChangeAspect="1"/>
          </p:cNvPicPr>
          <p:nvPr/>
        </p:nvPicPr>
        <p:blipFill>
          <a:blip r:embed="rId4" cstate="print"/>
          <a:srcRect l="19997" r="11681"/>
          <a:stretch>
            <a:fillRect/>
          </a:stretch>
        </p:blipFill>
        <p:spPr bwMode="auto">
          <a:xfrm>
            <a:off x="3510987" y="2351673"/>
            <a:ext cx="2254313" cy="2017672"/>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1" name="Imagen 9"/>
          <p:cNvPicPr>
            <a:picLocks noChangeAspect="1"/>
          </p:cNvPicPr>
          <p:nvPr/>
        </p:nvPicPr>
        <p:blipFill>
          <a:blip r:embed="rId5" cstate="print"/>
          <a:srcRect/>
          <a:stretch>
            <a:fillRect/>
          </a:stretch>
        </p:blipFill>
        <p:spPr bwMode="auto">
          <a:xfrm>
            <a:off x="990707" y="4415212"/>
            <a:ext cx="2376264" cy="2038124"/>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2" name="7 Imagen" descr="247.JPG"/>
          <p:cNvPicPr>
            <a:picLocks noChangeAspect="1"/>
          </p:cNvPicPr>
          <p:nvPr/>
        </p:nvPicPr>
        <p:blipFill>
          <a:blip r:embed="rId6" cstate="print"/>
          <a:srcRect/>
          <a:stretch>
            <a:fillRect/>
          </a:stretch>
        </p:blipFill>
        <p:spPr bwMode="auto">
          <a:xfrm>
            <a:off x="3510987" y="4415212"/>
            <a:ext cx="2260252" cy="2038124"/>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3" name="Imagen 2"/>
          <p:cNvPicPr>
            <a:picLocks noChangeAspect="1"/>
          </p:cNvPicPr>
          <p:nvPr/>
        </p:nvPicPr>
        <p:blipFill>
          <a:blip r:embed="rId7" cstate="print">
            <a:lum bright="-10000" contrast="20000"/>
          </a:blip>
          <a:srcRect/>
          <a:stretch>
            <a:fillRect/>
          </a:stretch>
        </p:blipFill>
        <p:spPr bwMode="auto">
          <a:xfrm>
            <a:off x="5887251" y="4437112"/>
            <a:ext cx="2213141" cy="2016224"/>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4" name="5 Imagen" descr="279.JPG"/>
          <p:cNvPicPr>
            <a:picLocks noChangeAspect="1"/>
          </p:cNvPicPr>
          <p:nvPr/>
        </p:nvPicPr>
        <p:blipFill>
          <a:blip r:embed="rId8" cstate="print"/>
          <a:srcRect l="11462" r="8212"/>
          <a:stretch>
            <a:fillRect/>
          </a:stretch>
        </p:blipFill>
        <p:spPr bwMode="auto">
          <a:xfrm>
            <a:off x="5887251" y="2348880"/>
            <a:ext cx="2200943" cy="2016224"/>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sp>
        <p:nvSpPr>
          <p:cNvPr id="16" name="15 CuadroTexto"/>
          <p:cNvSpPr txBox="1"/>
          <p:nvPr/>
        </p:nvSpPr>
        <p:spPr>
          <a:xfrm>
            <a:off x="3347864" y="6423719"/>
            <a:ext cx="2520280" cy="461665"/>
          </a:xfrm>
          <a:prstGeom prst="rect">
            <a:avLst/>
          </a:prstGeom>
          <a:noFill/>
        </p:spPr>
        <p:txBody>
          <a:bodyPr wrap="square" rtlCol="0">
            <a:spAutoFit/>
          </a:bodyPr>
          <a:lstStyle/>
          <a:p>
            <a:pPr algn="ctr"/>
            <a:r>
              <a:rPr lang="es-MX" sz="2400" dirty="0" smtClean="0">
                <a:solidFill>
                  <a:srgbClr val="0070C0"/>
                </a:solidFill>
              </a:rPr>
              <a:t>Juárez </a:t>
            </a:r>
            <a:r>
              <a:rPr lang="es-MX" sz="2400" dirty="0" smtClean="0">
                <a:solidFill>
                  <a:srgbClr val="0070C0"/>
                </a:solidFill>
                <a:latin typeface="Lucida Calligraphy" pitchFamily="66" charset="0"/>
              </a:rPr>
              <a:t>Cambia</a:t>
            </a:r>
            <a:endParaRPr lang="es-MX" sz="2400" dirty="0">
              <a:solidFill>
                <a:srgbClr val="0070C0"/>
              </a:solidFill>
              <a:latin typeface="Lucida Calligraphy" pitchFamily="66" charset="0"/>
            </a:endParaRPr>
          </a:p>
        </p:txBody>
      </p:sp>
      <p:pic>
        <p:nvPicPr>
          <p:cNvPr id="17" name="Picture 2" descr="C:\Users\tomas garza\Desktop\JUAREZ.gif"/>
          <p:cNvPicPr>
            <a:picLocks noChangeAspect="1" noChangeArrowheads="1"/>
          </p:cNvPicPr>
          <p:nvPr/>
        </p:nvPicPr>
        <p:blipFill>
          <a:blip r:embed="rId9" cstate="print"/>
          <a:srcRect/>
          <a:stretch>
            <a:fillRect/>
          </a:stretch>
        </p:blipFill>
        <p:spPr bwMode="auto">
          <a:xfrm>
            <a:off x="7255827" y="8800"/>
            <a:ext cx="1852677" cy="1620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sp>
        <p:nvSpPr>
          <p:cNvPr id="4" name="1 Título"/>
          <p:cNvSpPr>
            <a:spLocks noGrp="1"/>
          </p:cNvSpPr>
          <p:nvPr>
            <p:ph type="title"/>
          </p:nvPr>
        </p:nvSpPr>
        <p:spPr>
          <a:xfrm>
            <a:off x="457200" y="274638"/>
            <a:ext cx="8229600" cy="1143000"/>
          </a:xfrm>
        </p:spPr>
        <p:txBody>
          <a:bodyPr/>
          <a:lstStyle/>
          <a:p>
            <a:r>
              <a:rPr lang="es-MX" dirty="0" smtClean="0"/>
              <a:t>Bacheo</a:t>
            </a:r>
            <a:endParaRPr lang="es-MX" dirty="0"/>
          </a:p>
        </p:txBody>
      </p:sp>
      <p:graphicFrame>
        <p:nvGraphicFramePr>
          <p:cNvPr id="8" name="7 Tabla"/>
          <p:cNvGraphicFramePr>
            <a:graphicFrameLocks noGrp="1"/>
          </p:cNvGraphicFramePr>
          <p:nvPr/>
        </p:nvGraphicFramePr>
        <p:xfrm>
          <a:off x="2627784" y="1412776"/>
          <a:ext cx="3995390" cy="622548"/>
        </p:xfrm>
        <a:graphic>
          <a:graphicData uri="http://schemas.openxmlformats.org/drawingml/2006/table">
            <a:tbl>
              <a:tblPr/>
              <a:tblGrid>
                <a:gridCol w="1396313"/>
                <a:gridCol w="1244239"/>
                <a:gridCol w="525345"/>
                <a:gridCol w="829493"/>
              </a:tblGrid>
              <a:tr h="311274">
                <a:tc>
                  <a:txBody>
                    <a:bodyPr/>
                    <a:lstStyle/>
                    <a:p>
                      <a:pPr algn="ctr" fontAlgn="ctr"/>
                      <a:r>
                        <a:rPr lang="es-MX" sz="1100" b="0" i="0" u="none" strike="noStrike">
                          <a:solidFill>
                            <a:srgbClr val="000000"/>
                          </a:solidFill>
                          <a:latin typeface="Calibri"/>
                        </a:rPr>
                        <a:t>Ubicación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Metros Cuadrados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Baches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Estatus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311274">
                <a:tc>
                  <a:txBody>
                    <a:bodyPr/>
                    <a:lstStyle/>
                    <a:p>
                      <a:pPr algn="ctr" fontAlgn="ctr"/>
                      <a:r>
                        <a:rPr lang="es-MX" sz="1100" b="0" i="0" u="none" strike="noStrike">
                          <a:solidFill>
                            <a:srgbClr val="000000"/>
                          </a:solidFill>
                          <a:latin typeface="Calibri"/>
                        </a:rPr>
                        <a:t>Camino a las Espinas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latin typeface="Calibri"/>
                        </a:rPr>
                        <a:t>1850.25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latin typeface="Calibri"/>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latin typeface="Calibri"/>
                        </a:rPr>
                        <a:t>Terminada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8 CuadroTexto"/>
          <p:cNvSpPr txBox="1"/>
          <p:nvPr/>
        </p:nvSpPr>
        <p:spPr>
          <a:xfrm>
            <a:off x="2987824" y="1052736"/>
            <a:ext cx="3024336" cy="369332"/>
          </a:xfrm>
          <a:prstGeom prst="rect">
            <a:avLst/>
          </a:prstGeom>
          <a:noFill/>
        </p:spPr>
        <p:txBody>
          <a:bodyPr wrap="square" rtlCol="0">
            <a:spAutoFit/>
          </a:bodyPr>
          <a:lstStyle/>
          <a:p>
            <a:r>
              <a:rPr lang="es-MX" dirty="0" smtClean="0"/>
              <a:t>Total de Metros Bacheados</a:t>
            </a:r>
            <a:endParaRPr lang="es-MX" dirty="0"/>
          </a:p>
        </p:txBody>
      </p:sp>
      <p:pic>
        <p:nvPicPr>
          <p:cNvPr id="10" name="7 Imagen" descr="247.JPG"/>
          <p:cNvPicPr>
            <a:picLocks noChangeAspect="1"/>
          </p:cNvPicPr>
          <p:nvPr/>
        </p:nvPicPr>
        <p:blipFill>
          <a:blip r:embed="rId3" cstate="print"/>
          <a:srcRect/>
          <a:stretch>
            <a:fillRect/>
          </a:stretch>
        </p:blipFill>
        <p:spPr bwMode="auto">
          <a:xfrm>
            <a:off x="5724129" y="4437111"/>
            <a:ext cx="2088231" cy="1872208"/>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1" name="7 Imagen" descr="247.JPG"/>
          <p:cNvPicPr>
            <a:picLocks noChangeAspect="1"/>
          </p:cNvPicPr>
          <p:nvPr/>
        </p:nvPicPr>
        <p:blipFill>
          <a:blip r:embed="rId4" cstate="print">
            <a:lum contrast="30000"/>
          </a:blip>
          <a:srcRect/>
          <a:stretch>
            <a:fillRect/>
          </a:stretch>
        </p:blipFill>
        <p:spPr bwMode="auto">
          <a:xfrm>
            <a:off x="107504" y="2276872"/>
            <a:ext cx="2304256" cy="1873095"/>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2" name="11 Imagen" descr="247.JPG"/>
          <p:cNvPicPr>
            <a:picLocks noChangeAspect="1"/>
          </p:cNvPicPr>
          <p:nvPr/>
        </p:nvPicPr>
        <p:blipFill>
          <a:blip r:embed="rId5" cstate="print"/>
          <a:srcRect/>
          <a:stretch>
            <a:fillRect/>
          </a:stretch>
        </p:blipFill>
        <p:spPr bwMode="auto">
          <a:xfrm>
            <a:off x="2555776" y="2276873"/>
            <a:ext cx="2232248" cy="1872208"/>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3" name="7 Imagen" descr="247.JPG"/>
          <p:cNvPicPr>
            <a:picLocks noChangeAspect="1"/>
          </p:cNvPicPr>
          <p:nvPr/>
        </p:nvPicPr>
        <p:blipFill>
          <a:blip r:embed="rId6" cstate="print"/>
          <a:srcRect/>
          <a:stretch>
            <a:fillRect/>
          </a:stretch>
        </p:blipFill>
        <p:spPr bwMode="auto">
          <a:xfrm>
            <a:off x="3347864" y="4437112"/>
            <a:ext cx="2232248" cy="1872208"/>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4" name="13 Imagen" descr="247.JPG"/>
          <p:cNvPicPr>
            <a:picLocks noChangeAspect="1"/>
          </p:cNvPicPr>
          <p:nvPr/>
        </p:nvPicPr>
        <p:blipFill>
          <a:blip r:embed="rId7" cstate="print"/>
          <a:srcRect/>
          <a:stretch>
            <a:fillRect/>
          </a:stretch>
        </p:blipFill>
        <p:spPr bwMode="auto">
          <a:xfrm>
            <a:off x="899592" y="4437112"/>
            <a:ext cx="2304255" cy="1872208"/>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5" name="7 Imagen" descr="247.JPG"/>
          <p:cNvPicPr>
            <a:picLocks noChangeAspect="1"/>
          </p:cNvPicPr>
          <p:nvPr/>
        </p:nvPicPr>
        <p:blipFill>
          <a:blip r:embed="rId8" cstate="print">
            <a:lum bright="-10000" contrast="20000"/>
          </a:blip>
          <a:srcRect/>
          <a:stretch>
            <a:fillRect/>
          </a:stretch>
        </p:blipFill>
        <p:spPr bwMode="auto">
          <a:xfrm>
            <a:off x="4860032" y="2276872"/>
            <a:ext cx="2088232" cy="1872208"/>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6" name="15 Imagen" descr="247.JPG"/>
          <p:cNvPicPr>
            <a:picLocks noChangeAspect="1"/>
          </p:cNvPicPr>
          <p:nvPr/>
        </p:nvPicPr>
        <p:blipFill>
          <a:blip r:embed="rId9" cstate="print">
            <a:lum bright="10000" contrast="-10000"/>
          </a:blip>
          <a:srcRect/>
          <a:stretch>
            <a:fillRect/>
          </a:stretch>
        </p:blipFill>
        <p:spPr bwMode="auto">
          <a:xfrm>
            <a:off x="7092280" y="2276872"/>
            <a:ext cx="1944216" cy="1856830"/>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sp>
        <p:nvSpPr>
          <p:cNvPr id="18" name="17 CuadroTexto"/>
          <p:cNvSpPr txBox="1"/>
          <p:nvPr/>
        </p:nvSpPr>
        <p:spPr>
          <a:xfrm>
            <a:off x="3419872" y="6351711"/>
            <a:ext cx="2520280" cy="461665"/>
          </a:xfrm>
          <a:prstGeom prst="rect">
            <a:avLst/>
          </a:prstGeom>
          <a:noFill/>
        </p:spPr>
        <p:txBody>
          <a:bodyPr wrap="square" rtlCol="0">
            <a:spAutoFit/>
          </a:bodyPr>
          <a:lstStyle/>
          <a:p>
            <a:pPr algn="ctr"/>
            <a:r>
              <a:rPr lang="es-MX" sz="2400" dirty="0" smtClean="0">
                <a:solidFill>
                  <a:srgbClr val="0070C0"/>
                </a:solidFill>
              </a:rPr>
              <a:t>Juárez </a:t>
            </a:r>
            <a:r>
              <a:rPr lang="es-MX" sz="2400" dirty="0" smtClean="0">
                <a:solidFill>
                  <a:srgbClr val="0070C0"/>
                </a:solidFill>
                <a:latin typeface="Lucida Calligraphy" pitchFamily="66" charset="0"/>
              </a:rPr>
              <a:t>Cambia</a:t>
            </a:r>
            <a:endParaRPr lang="es-MX" sz="2400" dirty="0">
              <a:solidFill>
                <a:srgbClr val="0070C0"/>
              </a:solidFill>
              <a:latin typeface="Lucida Calligraphy" pitchFamily="66" charset="0"/>
            </a:endParaRPr>
          </a:p>
        </p:txBody>
      </p:sp>
      <p:pic>
        <p:nvPicPr>
          <p:cNvPr id="19" name="Picture 2" descr="C:\Users\tomas garza\Desktop\JUAREZ.gif"/>
          <p:cNvPicPr>
            <a:picLocks noChangeAspect="1" noChangeArrowheads="1"/>
          </p:cNvPicPr>
          <p:nvPr/>
        </p:nvPicPr>
        <p:blipFill>
          <a:blip r:embed="rId10" cstate="print"/>
          <a:srcRect/>
          <a:stretch>
            <a:fillRect/>
          </a:stretch>
        </p:blipFill>
        <p:spPr bwMode="auto">
          <a:xfrm>
            <a:off x="7255827" y="8800"/>
            <a:ext cx="1852677" cy="1620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sp>
        <p:nvSpPr>
          <p:cNvPr id="5" name="1 Título"/>
          <p:cNvSpPr>
            <a:spLocks noGrp="1"/>
          </p:cNvSpPr>
          <p:nvPr>
            <p:ph type="title"/>
          </p:nvPr>
        </p:nvSpPr>
        <p:spPr>
          <a:xfrm>
            <a:off x="457200" y="274638"/>
            <a:ext cx="8229600" cy="1143000"/>
          </a:xfrm>
        </p:spPr>
        <p:txBody>
          <a:bodyPr/>
          <a:lstStyle/>
          <a:p>
            <a:r>
              <a:rPr lang="es-MX" dirty="0" smtClean="0"/>
              <a:t>Bacheo</a:t>
            </a:r>
            <a:endParaRPr lang="es-MX" dirty="0"/>
          </a:p>
        </p:txBody>
      </p:sp>
      <p:graphicFrame>
        <p:nvGraphicFramePr>
          <p:cNvPr id="9" name="8 Tabla"/>
          <p:cNvGraphicFramePr>
            <a:graphicFrameLocks noGrp="1"/>
          </p:cNvGraphicFramePr>
          <p:nvPr/>
        </p:nvGraphicFramePr>
        <p:xfrm>
          <a:off x="2627784" y="1412776"/>
          <a:ext cx="3995390" cy="622548"/>
        </p:xfrm>
        <a:graphic>
          <a:graphicData uri="http://schemas.openxmlformats.org/drawingml/2006/table">
            <a:tbl>
              <a:tblPr/>
              <a:tblGrid>
                <a:gridCol w="1396313"/>
                <a:gridCol w="1244239"/>
                <a:gridCol w="525345"/>
                <a:gridCol w="829493"/>
              </a:tblGrid>
              <a:tr h="311274">
                <a:tc>
                  <a:txBody>
                    <a:bodyPr/>
                    <a:lstStyle/>
                    <a:p>
                      <a:pPr algn="ctr" fontAlgn="ctr"/>
                      <a:r>
                        <a:rPr lang="es-MX" sz="1100" b="0" i="0" u="none" strike="noStrike" dirty="0">
                          <a:solidFill>
                            <a:srgbClr val="000000"/>
                          </a:solidFill>
                          <a:latin typeface="Calibri"/>
                        </a:rPr>
                        <a:t>Ubicación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Metros Cuadrados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Baches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Estatus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311274">
                <a:tc>
                  <a:txBody>
                    <a:bodyPr/>
                    <a:lstStyle/>
                    <a:p>
                      <a:pPr algn="ctr" fontAlgn="ctr"/>
                      <a:r>
                        <a:rPr lang="es-MX" sz="1100" b="0" i="0" u="none" strike="noStrike" dirty="0" smtClean="0">
                          <a:solidFill>
                            <a:srgbClr val="000000"/>
                          </a:solidFill>
                          <a:latin typeface="Calibri"/>
                        </a:rPr>
                        <a:t>Santa Bárbara</a:t>
                      </a:r>
                      <a:endParaRPr lang="es-MX" sz="11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smtClean="0">
                          <a:solidFill>
                            <a:srgbClr val="000000"/>
                          </a:solidFill>
                          <a:latin typeface="Calibri"/>
                        </a:rPr>
                        <a:t>365.14</a:t>
                      </a:r>
                      <a:endParaRPr lang="es-MX" sz="11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smtClean="0">
                          <a:solidFill>
                            <a:srgbClr val="000000"/>
                          </a:solidFill>
                          <a:latin typeface="Calibri"/>
                        </a:rPr>
                        <a:t>24</a:t>
                      </a:r>
                      <a:endParaRPr lang="es-MX" sz="11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smtClean="0">
                          <a:solidFill>
                            <a:srgbClr val="000000"/>
                          </a:solidFill>
                          <a:latin typeface="Calibri"/>
                        </a:rPr>
                        <a:t>Terminada</a:t>
                      </a:r>
                      <a:endParaRPr lang="es-MX" sz="11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9 CuadroTexto"/>
          <p:cNvSpPr txBox="1"/>
          <p:nvPr/>
        </p:nvSpPr>
        <p:spPr>
          <a:xfrm>
            <a:off x="2987824" y="1052736"/>
            <a:ext cx="3024336" cy="369332"/>
          </a:xfrm>
          <a:prstGeom prst="rect">
            <a:avLst/>
          </a:prstGeom>
          <a:noFill/>
        </p:spPr>
        <p:txBody>
          <a:bodyPr wrap="square" rtlCol="0">
            <a:spAutoFit/>
          </a:bodyPr>
          <a:lstStyle/>
          <a:p>
            <a:r>
              <a:rPr lang="es-MX" dirty="0" smtClean="0"/>
              <a:t>Total de Metros Bacheados</a:t>
            </a:r>
            <a:endParaRPr lang="es-MX" dirty="0"/>
          </a:p>
        </p:txBody>
      </p:sp>
      <p:pic>
        <p:nvPicPr>
          <p:cNvPr id="11" name="7 Imagen" descr="247.JPG"/>
          <p:cNvPicPr>
            <a:picLocks noChangeAspect="1"/>
          </p:cNvPicPr>
          <p:nvPr/>
        </p:nvPicPr>
        <p:blipFill>
          <a:blip r:embed="rId3" cstate="print"/>
          <a:srcRect/>
          <a:stretch>
            <a:fillRect/>
          </a:stretch>
        </p:blipFill>
        <p:spPr bwMode="auto">
          <a:xfrm>
            <a:off x="6230565" y="2478161"/>
            <a:ext cx="2596370" cy="1728192"/>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4" name="7 Imagen" descr="247.JPG"/>
          <p:cNvPicPr>
            <a:picLocks noChangeAspect="1"/>
          </p:cNvPicPr>
          <p:nvPr/>
        </p:nvPicPr>
        <p:blipFill>
          <a:blip r:embed="rId4" cstate="print"/>
          <a:srcRect/>
          <a:stretch>
            <a:fillRect/>
          </a:stretch>
        </p:blipFill>
        <p:spPr bwMode="auto">
          <a:xfrm>
            <a:off x="179512" y="4422377"/>
            <a:ext cx="2622869" cy="1656184"/>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5" name="7 Imagen" descr="247.JPG"/>
          <p:cNvPicPr>
            <a:picLocks noChangeAspect="1"/>
          </p:cNvPicPr>
          <p:nvPr/>
        </p:nvPicPr>
        <p:blipFill>
          <a:blip r:embed="rId5" cstate="print"/>
          <a:srcRect/>
          <a:stretch>
            <a:fillRect/>
          </a:stretch>
        </p:blipFill>
        <p:spPr bwMode="auto">
          <a:xfrm>
            <a:off x="3059832" y="4422377"/>
            <a:ext cx="2774970" cy="1656184"/>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6" name="7 Imagen" descr="247.JPG"/>
          <p:cNvPicPr>
            <a:picLocks noChangeAspect="1"/>
          </p:cNvPicPr>
          <p:nvPr/>
        </p:nvPicPr>
        <p:blipFill>
          <a:blip r:embed="rId6" cstate="print"/>
          <a:srcRect/>
          <a:stretch>
            <a:fillRect/>
          </a:stretch>
        </p:blipFill>
        <p:spPr bwMode="auto">
          <a:xfrm>
            <a:off x="6228184" y="4422377"/>
            <a:ext cx="2592338" cy="1670919"/>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7" name="7 Imagen" descr="247.JPG"/>
          <p:cNvPicPr>
            <a:picLocks noChangeAspect="1"/>
          </p:cNvPicPr>
          <p:nvPr/>
        </p:nvPicPr>
        <p:blipFill>
          <a:blip r:embed="rId7" cstate="print">
            <a:lum bright="10000" contrast="20000"/>
          </a:blip>
          <a:srcRect/>
          <a:stretch>
            <a:fillRect/>
          </a:stretch>
        </p:blipFill>
        <p:spPr bwMode="auto">
          <a:xfrm>
            <a:off x="179512" y="2478161"/>
            <a:ext cx="2592288" cy="1736700"/>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8" name="7 Imagen" descr="247.JPG"/>
          <p:cNvPicPr>
            <a:picLocks noChangeAspect="1"/>
          </p:cNvPicPr>
          <p:nvPr/>
        </p:nvPicPr>
        <p:blipFill>
          <a:blip r:embed="rId8" cstate="print"/>
          <a:srcRect/>
          <a:stretch>
            <a:fillRect/>
          </a:stretch>
        </p:blipFill>
        <p:spPr bwMode="auto">
          <a:xfrm>
            <a:off x="3059832" y="2478161"/>
            <a:ext cx="2745247" cy="1728738"/>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sp>
        <p:nvSpPr>
          <p:cNvPr id="19" name="18 CuadroTexto"/>
          <p:cNvSpPr txBox="1"/>
          <p:nvPr/>
        </p:nvSpPr>
        <p:spPr>
          <a:xfrm>
            <a:off x="3203848" y="6279703"/>
            <a:ext cx="2520280" cy="461665"/>
          </a:xfrm>
          <a:prstGeom prst="rect">
            <a:avLst/>
          </a:prstGeom>
          <a:noFill/>
        </p:spPr>
        <p:txBody>
          <a:bodyPr wrap="square" rtlCol="0">
            <a:spAutoFit/>
          </a:bodyPr>
          <a:lstStyle/>
          <a:p>
            <a:pPr algn="ctr"/>
            <a:r>
              <a:rPr lang="es-MX" sz="2400" dirty="0" smtClean="0">
                <a:solidFill>
                  <a:srgbClr val="0070C0"/>
                </a:solidFill>
              </a:rPr>
              <a:t>Juárez </a:t>
            </a:r>
            <a:r>
              <a:rPr lang="es-MX" sz="2400" dirty="0" smtClean="0">
                <a:solidFill>
                  <a:srgbClr val="0070C0"/>
                </a:solidFill>
                <a:latin typeface="Lucida Calligraphy" pitchFamily="66" charset="0"/>
              </a:rPr>
              <a:t>Cambia</a:t>
            </a:r>
            <a:endParaRPr lang="es-MX" sz="2400" dirty="0">
              <a:solidFill>
                <a:srgbClr val="0070C0"/>
              </a:solidFill>
              <a:latin typeface="Lucida Calligraphy" pitchFamily="66" charset="0"/>
            </a:endParaRPr>
          </a:p>
        </p:txBody>
      </p:sp>
      <p:pic>
        <p:nvPicPr>
          <p:cNvPr id="20" name="Picture 2" descr="C:\Users\tomas garza\Desktop\JUAREZ.gif"/>
          <p:cNvPicPr>
            <a:picLocks noChangeAspect="1" noChangeArrowheads="1"/>
          </p:cNvPicPr>
          <p:nvPr/>
        </p:nvPicPr>
        <p:blipFill>
          <a:blip r:embed="rId9" cstate="print"/>
          <a:srcRect/>
          <a:stretch>
            <a:fillRect/>
          </a:stretch>
        </p:blipFill>
        <p:spPr bwMode="auto">
          <a:xfrm>
            <a:off x="7255827" y="8800"/>
            <a:ext cx="1852677" cy="1620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graphicFrame>
        <p:nvGraphicFramePr>
          <p:cNvPr id="4" name="3 Tabla"/>
          <p:cNvGraphicFramePr>
            <a:graphicFrameLocks noGrp="1"/>
          </p:cNvGraphicFramePr>
          <p:nvPr/>
        </p:nvGraphicFramePr>
        <p:xfrm>
          <a:off x="2267744" y="1654324"/>
          <a:ext cx="4536504" cy="622548"/>
        </p:xfrm>
        <a:graphic>
          <a:graphicData uri="http://schemas.openxmlformats.org/drawingml/2006/table">
            <a:tbl>
              <a:tblPr/>
              <a:tblGrid>
                <a:gridCol w="1585422"/>
                <a:gridCol w="1412752"/>
                <a:gridCol w="596495"/>
                <a:gridCol w="941835"/>
              </a:tblGrid>
              <a:tr h="311274">
                <a:tc>
                  <a:txBody>
                    <a:bodyPr/>
                    <a:lstStyle/>
                    <a:p>
                      <a:pPr algn="ctr" fontAlgn="ctr"/>
                      <a:r>
                        <a:rPr lang="es-MX" sz="1100" b="0" i="0" u="none" strike="noStrike" dirty="0">
                          <a:solidFill>
                            <a:srgbClr val="000000"/>
                          </a:solidFill>
                          <a:latin typeface="+mn-lt"/>
                        </a:rPr>
                        <a:t>Ubicación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mn-lt"/>
                        </a:rPr>
                        <a:t>Metros Cuadrados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dirty="0">
                          <a:solidFill>
                            <a:srgbClr val="000000"/>
                          </a:solidFill>
                          <a:latin typeface="+mn-lt"/>
                        </a:rPr>
                        <a:t>Baches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mn-lt"/>
                        </a:rPr>
                        <a:t>Estatus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311274">
                <a:tc>
                  <a:txBody>
                    <a:bodyPr/>
                    <a:lstStyle/>
                    <a:p>
                      <a:pPr algn="ctr" fontAlgn="ctr"/>
                      <a:r>
                        <a:rPr lang="es-MX" sz="1100" b="0" i="0" u="none" strike="noStrike" dirty="0" smtClean="0">
                          <a:solidFill>
                            <a:srgbClr val="000000"/>
                          </a:solidFill>
                          <a:latin typeface="+mn-lt"/>
                        </a:rPr>
                        <a:t>Glorieta Juárez</a:t>
                      </a:r>
                      <a:endParaRPr lang="es-MX" sz="1100" b="0"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smtClean="0">
                          <a:solidFill>
                            <a:srgbClr val="000000"/>
                          </a:solidFill>
                          <a:latin typeface="+mn-lt"/>
                        </a:rPr>
                        <a:t>907</a:t>
                      </a:r>
                      <a:endParaRPr lang="es-MX" sz="1100" b="0"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MX" sz="1100" dirty="0" smtClean="0">
                          <a:latin typeface="+mn-lt"/>
                        </a:rPr>
                        <a:t>7</a:t>
                      </a:r>
                      <a:endParaRPr lang="es-MX" sz="1100" dirty="0">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MX" sz="1100" dirty="0" smtClean="0">
                          <a:latin typeface="+mn-lt"/>
                        </a:rPr>
                        <a:t>terminada</a:t>
                      </a:r>
                      <a:endParaRPr lang="es-MX" sz="1100" dirty="0">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1 Título"/>
          <p:cNvSpPr>
            <a:spLocks noGrp="1"/>
          </p:cNvSpPr>
          <p:nvPr>
            <p:ph type="title"/>
          </p:nvPr>
        </p:nvSpPr>
        <p:spPr>
          <a:xfrm>
            <a:off x="457200" y="274638"/>
            <a:ext cx="8229600" cy="1143000"/>
          </a:xfrm>
        </p:spPr>
        <p:txBody>
          <a:bodyPr/>
          <a:lstStyle/>
          <a:p>
            <a:r>
              <a:rPr lang="es-MX" dirty="0" smtClean="0"/>
              <a:t>Bacheo</a:t>
            </a:r>
            <a:endParaRPr lang="es-MX" dirty="0"/>
          </a:p>
        </p:txBody>
      </p:sp>
      <p:sp>
        <p:nvSpPr>
          <p:cNvPr id="10" name="9 CuadroTexto"/>
          <p:cNvSpPr txBox="1"/>
          <p:nvPr/>
        </p:nvSpPr>
        <p:spPr>
          <a:xfrm>
            <a:off x="2987824" y="1052736"/>
            <a:ext cx="3024336" cy="369332"/>
          </a:xfrm>
          <a:prstGeom prst="rect">
            <a:avLst/>
          </a:prstGeom>
          <a:noFill/>
        </p:spPr>
        <p:txBody>
          <a:bodyPr wrap="square" rtlCol="0">
            <a:spAutoFit/>
          </a:bodyPr>
          <a:lstStyle/>
          <a:p>
            <a:r>
              <a:rPr lang="es-MX" dirty="0" smtClean="0"/>
              <a:t>Total de Metros Bacheados</a:t>
            </a:r>
            <a:endParaRPr lang="es-MX" dirty="0"/>
          </a:p>
        </p:txBody>
      </p:sp>
      <p:pic>
        <p:nvPicPr>
          <p:cNvPr id="11" name="3 Imagen" descr="DSC01270.JPG"/>
          <p:cNvPicPr>
            <a:picLocks noChangeAspect="1"/>
          </p:cNvPicPr>
          <p:nvPr/>
        </p:nvPicPr>
        <p:blipFill>
          <a:blip r:embed="rId3" cstate="print"/>
          <a:srcRect/>
          <a:stretch>
            <a:fillRect/>
          </a:stretch>
        </p:blipFill>
        <p:spPr bwMode="auto">
          <a:xfrm>
            <a:off x="1115616" y="2420888"/>
            <a:ext cx="2808312" cy="1944216"/>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2" name="3 Imagen" descr="DSC01270.JPG"/>
          <p:cNvPicPr>
            <a:picLocks noChangeAspect="1"/>
          </p:cNvPicPr>
          <p:nvPr/>
        </p:nvPicPr>
        <p:blipFill>
          <a:blip r:embed="rId4" cstate="print"/>
          <a:srcRect/>
          <a:stretch>
            <a:fillRect/>
          </a:stretch>
        </p:blipFill>
        <p:spPr bwMode="auto">
          <a:xfrm>
            <a:off x="4932040" y="2420888"/>
            <a:ext cx="3024336" cy="1944216"/>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sp>
        <p:nvSpPr>
          <p:cNvPr id="13" name="12 Flecha derecha"/>
          <p:cNvSpPr/>
          <p:nvPr/>
        </p:nvSpPr>
        <p:spPr>
          <a:xfrm>
            <a:off x="4139952" y="3212976"/>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13 CuadroTexto"/>
          <p:cNvSpPr txBox="1"/>
          <p:nvPr/>
        </p:nvSpPr>
        <p:spPr>
          <a:xfrm>
            <a:off x="1763688" y="3861048"/>
            <a:ext cx="1440160" cy="461665"/>
          </a:xfrm>
          <a:prstGeom prst="rect">
            <a:avLst/>
          </a:prstGeom>
          <a:noFill/>
        </p:spPr>
        <p:txBody>
          <a:bodyPr wrap="square" rtlCol="0">
            <a:spAutoFit/>
          </a:bodyPr>
          <a:lstStyle/>
          <a:p>
            <a:pPr algn="ctr"/>
            <a:r>
              <a:rPr lang="es-MX" sz="2400" dirty="0" smtClean="0">
                <a:solidFill>
                  <a:schemeClr val="bg1"/>
                </a:solidFill>
              </a:rPr>
              <a:t>Antes</a:t>
            </a:r>
            <a:endParaRPr lang="es-MX" sz="2400" dirty="0">
              <a:solidFill>
                <a:schemeClr val="bg1"/>
              </a:solidFill>
            </a:endParaRPr>
          </a:p>
        </p:txBody>
      </p:sp>
      <p:sp>
        <p:nvSpPr>
          <p:cNvPr id="16" name="15 CuadroTexto"/>
          <p:cNvSpPr txBox="1"/>
          <p:nvPr/>
        </p:nvSpPr>
        <p:spPr>
          <a:xfrm>
            <a:off x="5724128" y="3933056"/>
            <a:ext cx="1440160" cy="461665"/>
          </a:xfrm>
          <a:prstGeom prst="rect">
            <a:avLst/>
          </a:prstGeom>
          <a:noFill/>
        </p:spPr>
        <p:txBody>
          <a:bodyPr wrap="square" rtlCol="0">
            <a:spAutoFit/>
          </a:bodyPr>
          <a:lstStyle/>
          <a:p>
            <a:pPr algn="ctr"/>
            <a:r>
              <a:rPr lang="es-MX" sz="2400" dirty="0" smtClean="0">
                <a:solidFill>
                  <a:schemeClr val="bg1"/>
                </a:solidFill>
              </a:rPr>
              <a:t>Después</a:t>
            </a:r>
            <a:endParaRPr lang="es-MX" sz="2400" dirty="0">
              <a:solidFill>
                <a:schemeClr val="bg1"/>
              </a:solidFill>
            </a:endParaRPr>
          </a:p>
        </p:txBody>
      </p:sp>
      <p:pic>
        <p:nvPicPr>
          <p:cNvPr id="17" name="3 Imagen" descr="DSC01270.JPG"/>
          <p:cNvPicPr>
            <a:picLocks noChangeAspect="1"/>
          </p:cNvPicPr>
          <p:nvPr/>
        </p:nvPicPr>
        <p:blipFill>
          <a:blip r:embed="rId5" cstate="print"/>
          <a:srcRect/>
          <a:stretch>
            <a:fillRect/>
          </a:stretch>
        </p:blipFill>
        <p:spPr bwMode="auto">
          <a:xfrm>
            <a:off x="1115616" y="4653136"/>
            <a:ext cx="2808312" cy="1944216"/>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sp>
        <p:nvSpPr>
          <p:cNvPr id="18" name="17 Flecha derecha"/>
          <p:cNvSpPr/>
          <p:nvPr/>
        </p:nvSpPr>
        <p:spPr>
          <a:xfrm>
            <a:off x="4211960" y="5445224"/>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3 Imagen" descr="DSC01270.JPG"/>
          <p:cNvPicPr>
            <a:picLocks noChangeAspect="1"/>
          </p:cNvPicPr>
          <p:nvPr/>
        </p:nvPicPr>
        <p:blipFill>
          <a:blip r:embed="rId6" cstate="print"/>
          <a:srcRect/>
          <a:stretch>
            <a:fillRect/>
          </a:stretch>
        </p:blipFill>
        <p:spPr bwMode="auto">
          <a:xfrm>
            <a:off x="4932040" y="4653731"/>
            <a:ext cx="3024336" cy="1943621"/>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sp>
        <p:nvSpPr>
          <p:cNvPr id="20" name="19 CuadroTexto"/>
          <p:cNvSpPr txBox="1"/>
          <p:nvPr/>
        </p:nvSpPr>
        <p:spPr>
          <a:xfrm>
            <a:off x="1835696" y="6228020"/>
            <a:ext cx="1440160" cy="461665"/>
          </a:xfrm>
          <a:prstGeom prst="rect">
            <a:avLst/>
          </a:prstGeom>
          <a:noFill/>
        </p:spPr>
        <p:txBody>
          <a:bodyPr wrap="square" rtlCol="0">
            <a:spAutoFit/>
          </a:bodyPr>
          <a:lstStyle/>
          <a:p>
            <a:pPr algn="ctr"/>
            <a:r>
              <a:rPr lang="es-MX" sz="2400" dirty="0" smtClean="0">
                <a:solidFill>
                  <a:schemeClr val="bg1"/>
                </a:solidFill>
              </a:rPr>
              <a:t>Antes</a:t>
            </a:r>
            <a:endParaRPr lang="es-MX" sz="2400" dirty="0">
              <a:solidFill>
                <a:schemeClr val="bg1"/>
              </a:solidFill>
            </a:endParaRPr>
          </a:p>
        </p:txBody>
      </p:sp>
      <p:sp>
        <p:nvSpPr>
          <p:cNvPr id="21" name="20 CuadroTexto"/>
          <p:cNvSpPr txBox="1"/>
          <p:nvPr/>
        </p:nvSpPr>
        <p:spPr>
          <a:xfrm>
            <a:off x="5796136" y="6237312"/>
            <a:ext cx="1440160" cy="461665"/>
          </a:xfrm>
          <a:prstGeom prst="rect">
            <a:avLst/>
          </a:prstGeom>
          <a:noFill/>
        </p:spPr>
        <p:txBody>
          <a:bodyPr wrap="square" rtlCol="0">
            <a:spAutoFit/>
          </a:bodyPr>
          <a:lstStyle/>
          <a:p>
            <a:pPr algn="ctr"/>
            <a:r>
              <a:rPr lang="es-MX" sz="2400" dirty="0" smtClean="0">
                <a:solidFill>
                  <a:schemeClr val="bg1"/>
                </a:solidFill>
              </a:rPr>
              <a:t>Después</a:t>
            </a:r>
            <a:endParaRPr lang="es-MX" sz="2400" dirty="0">
              <a:solidFill>
                <a:schemeClr val="bg1"/>
              </a:solidFill>
            </a:endParaRPr>
          </a:p>
        </p:txBody>
      </p:sp>
      <p:sp>
        <p:nvSpPr>
          <p:cNvPr id="22" name="21 CuadroTexto"/>
          <p:cNvSpPr txBox="1"/>
          <p:nvPr/>
        </p:nvSpPr>
        <p:spPr>
          <a:xfrm>
            <a:off x="3203848" y="4263479"/>
            <a:ext cx="2520280" cy="461665"/>
          </a:xfrm>
          <a:prstGeom prst="rect">
            <a:avLst/>
          </a:prstGeom>
          <a:noFill/>
        </p:spPr>
        <p:txBody>
          <a:bodyPr wrap="square" rtlCol="0">
            <a:spAutoFit/>
          </a:bodyPr>
          <a:lstStyle/>
          <a:p>
            <a:pPr algn="ctr"/>
            <a:r>
              <a:rPr lang="es-MX" sz="2400" dirty="0" smtClean="0">
                <a:solidFill>
                  <a:srgbClr val="0070C0"/>
                </a:solidFill>
              </a:rPr>
              <a:t>Juárez </a:t>
            </a:r>
            <a:r>
              <a:rPr lang="es-MX" sz="2400" dirty="0" smtClean="0">
                <a:solidFill>
                  <a:srgbClr val="0070C0"/>
                </a:solidFill>
                <a:latin typeface="Lucida Calligraphy" pitchFamily="66" charset="0"/>
              </a:rPr>
              <a:t>Cambia</a:t>
            </a:r>
            <a:endParaRPr lang="es-MX" sz="2400" dirty="0">
              <a:solidFill>
                <a:srgbClr val="0070C0"/>
              </a:solidFill>
              <a:latin typeface="Lucida Calligraphy" pitchFamily="66" charset="0"/>
            </a:endParaRPr>
          </a:p>
        </p:txBody>
      </p:sp>
      <p:pic>
        <p:nvPicPr>
          <p:cNvPr id="23" name="Picture 2" descr="C:\Users\tomas garza\Desktop\JUAREZ.gif"/>
          <p:cNvPicPr>
            <a:picLocks noChangeAspect="1" noChangeArrowheads="1"/>
          </p:cNvPicPr>
          <p:nvPr/>
        </p:nvPicPr>
        <p:blipFill>
          <a:blip r:embed="rId7" cstate="print"/>
          <a:srcRect/>
          <a:stretch>
            <a:fillRect/>
          </a:stretch>
        </p:blipFill>
        <p:spPr bwMode="auto">
          <a:xfrm>
            <a:off x="7255827" y="8800"/>
            <a:ext cx="1852677" cy="1620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0772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Siniestros, Inspección a carretoneros y lotes baldíos</a:t>
            </a:r>
            <a:endParaRPr lang="es-E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4" name="3 Tabla"/>
          <p:cNvGraphicFramePr>
            <a:graphicFrameLocks noGrp="1"/>
          </p:cNvGraphicFramePr>
          <p:nvPr>
            <p:extLst>
              <p:ext uri="{D42A27DB-BD31-4B8C-83A1-F6EECF244321}">
                <p14:modId xmlns="" xmlns:p14="http://schemas.microsoft.com/office/powerpoint/2010/main" val="4158710148"/>
              </p:ext>
            </p:extLst>
          </p:nvPr>
        </p:nvGraphicFramePr>
        <p:xfrm>
          <a:off x="214282" y="1145187"/>
          <a:ext cx="8380634" cy="1885527"/>
        </p:xfrm>
        <a:graphic>
          <a:graphicData uri="http://schemas.openxmlformats.org/drawingml/2006/table">
            <a:tbl>
              <a:tblPr firstRow="1" bandRow="1">
                <a:tableStyleId>{5C22544A-7EE6-4342-B048-85BDC9FD1C3A}</a:tableStyleId>
              </a:tblPr>
              <a:tblGrid>
                <a:gridCol w="2322684"/>
                <a:gridCol w="3298238"/>
                <a:gridCol w="2759712"/>
              </a:tblGrid>
              <a:tr h="574887">
                <a:tc>
                  <a:txBody>
                    <a:bodyPr/>
                    <a:lstStyle/>
                    <a:p>
                      <a:pPr algn="ctr"/>
                      <a:r>
                        <a:rPr lang="es-ES" dirty="0" smtClean="0"/>
                        <a:t>Siniestros Pagados</a:t>
                      </a:r>
                      <a:endParaRPr lang="es-MX" dirty="0"/>
                    </a:p>
                  </a:txBody>
                  <a:tcPr anchor="ctr"/>
                </a:tc>
                <a:tc>
                  <a:txBody>
                    <a:bodyPr/>
                    <a:lstStyle/>
                    <a:p>
                      <a:pPr algn="ctr"/>
                      <a:r>
                        <a:rPr lang="es-ES" dirty="0" smtClean="0"/>
                        <a:t>Daños</a:t>
                      </a:r>
                      <a:r>
                        <a:rPr lang="es-ES" baseline="0" dirty="0" smtClean="0"/>
                        <a:t> Municipales</a:t>
                      </a:r>
                      <a:endParaRPr lang="es-MX" dirty="0"/>
                    </a:p>
                  </a:txBody>
                  <a:tcPr anchor="ctr"/>
                </a:tc>
                <a:tc>
                  <a:txBody>
                    <a:bodyPr/>
                    <a:lstStyle/>
                    <a:p>
                      <a:pPr algn="ctr"/>
                      <a:r>
                        <a:rPr lang="es-ES" dirty="0" smtClean="0"/>
                        <a:t>Pendientes</a:t>
                      </a:r>
                      <a:r>
                        <a:rPr lang="es-ES" baseline="0" dirty="0" smtClean="0"/>
                        <a:t> por  Pagar</a:t>
                      </a:r>
                      <a:endParaRPr lang="es-MX" dirty="0"/>
                    </a:p>
                  </a:txBody>
                  <a:tcPr anchor="ctr"/>
                </a:tc>
              </a:tr>
              <a:tr h="800105">
                <a:tc>
                  <a:txBody>
                    <a:bodyPr/>
                    <a:lstStyle/>
                    <a:p>
                      <a:pPr algn="ctr"/>
                      <a:r>
                        <a:rPr lang="es-ES_tradnl" sz="1600" dirty="0" smtClean="0"/>
                        <a:t>06</a:t>
                      </a:r>
                      <a:endParaRPr lang="es-MX" sz="1600" dirty="0"/>
                    </a:p>
                  </a:txBody>
                  <a:tcPr anchor="ctr"/>
                </a:tc>
                <a:tc>
                  <a:txBody>
                    <a:bodyPr/>
                    <a:lstStyle/>
                    <a:p>
                      <a:pPr algn="l">
                        <a:buFontTx/>
                        <a:buNone/>
                      </a:pPr>
                      <a:r>
                        <a:rPr lang="es-MX" sz="1600" baseline="0" dirty="0" smtClean="0"/>
                        <a:t>02 Luminarias</a:t>
                      </a:r>
                    </a:p>
                    <a:p>
                      <a:pPr algn="l">
                        <a:buFontTx/>
                        <a:buNone/>
                      </a:pPr>
                      <a:r>
                        <a:rPr lang="es-MX" sz="1600" baseline="0" dirty="0" smtClean="0"/>
                        <a:t>01 señalamiento, 2 metros de cordon, 5metros de pavimento, 1 adorno municipal.</a:t>
                      </a:r>
                    </a:p>
                    <a:p>
                      <a:pPr algn="l">
                        <a:buFontTx/>
                        <a:buNone/>
                      </a:pPr>
                      <a:endParaRPr lang="es-MX" sz="1600" baseline="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dirty="0" smtClean="0"/>
                        <a:t>01</a:t>
                      </a:r>
                      <a:endParaRPr lang="es-MX" sz="1600" dirty="0"/>
                    </a:p>
                  </a:txBody>
                  <a:tcPr anchor="ctr"/>
                </a:tc>
              </a:tr>
            </a:tbl>
          </a:graphicData>
        </a:graphic>
      </p:graphicFrame>
      <p:sp>
        <p:nvSpPr>
          <p:cNvPr id="5" name="4 CuadroTexto"/>
          <p:cNvSpPr txBox="1"/>
          <p:nvPr/>
        </p:nvSpPr>
        <p:spPr>
          <a:xfrm>
            <a:off x="214282" y="2643182"/>
            <a:ext cx="6733982" cy="369332"/>
          </a:xfrm>
          <a:prstGeom prst="rect">
            <a:avLst/>
          </a:prstGeom>
          <a:noFill/>
        </p:spPr>
        <p:txBody>
          <a:bodyPr wrap="square" rtlCol="0">
            <a:spAutoFit/>
          </a:bodyPr>
          <a:lstStyle/>
          <a:p>
            <a:pPr marL="285750" indent="-285750">
              <a:buFont typeface="Wingdings" pitchFamily="2" charset="2"/>
              <a:buChar char="ü"/>
            </a:pPr>
            <a:r>
              <a:rPr lang="es-ES" b="1" dirty="0" smtClean="0"/>
              <a:t>Inicio de actividad: Inspección de terrenos Baldíos (Particulares)</a:t>
            </a:r>
            <a:endParaRPr lang="es-MX" b="1" dirty="0"/>
          </a:p>
        </p:txBody>
      </p:sp>
      <p:graphicFrame>
        <p:nvGraphicFramePr>
          <p:cNvPr id="6" name="5 Tabla"/>
          <p:cNvGraphicFramePr>
            <a:graphicFrameLocks noGrp="1"/>
          </p:cNvGraphicFramePr>
          <p:nvPr>
            <p:extLst>
              <p:ext uri="{D42A27DB-BD31-4B8C-83A1-F6EECF244321}">
                <p14:modId xmlns="" xmlns:p14="http://schemas.microsoft.com/office/powerpoint/2010/main" val="3591299075"/>
              </p:ext>
            </p:extLst>
          </p:nvPr>
        </p:nvGraphicFramePr>
        <p:xfrm>
          <a:off x="214282" y="2928934"/>
          <a:ext cx="8380634" cy="1645920"/>
        </p:xfrm>
        <a:graphic>
          <a:graphicData uri="http://schemas.openxmlformats.org/drawingml/2006/table">
            <a:tbl>
              <a:tblPr firstRow="1" bandRow="1">
                <a:tableStyleId>{5C22544A-7EE6-4342-B048-85BDC9FD1C3A}</a:tableStyleId>
              </a:tblPr>
              <a:tblGrid>
                <a:gridCol w="2545823"/>
                <a:gridCol w="3883157"/>
                <a:gridCol w="1951654"/>
              </a:tblGrid>
              <a:tr h="370840">
                <a:tc>
                  <a:txBody>
                    <a:bodyPr/>
                    <a:lstStyle/>
                    <a:p>
                      <a:pPr algn="ctr"/>
                      <a:r>
                        <a:rPr lang="es-ES" sz="1600" dirty="0" smtClean="0"/>
                        <a:t>Lotes</a:t>
                      </a:r>
                      <a:r>
                        <a:rPr lang="es-ES" sz="1600" baseline="0" dirty="0" smtClean="0"/>
                        <a:t> baldíos en proceso de requerimiento</a:t>
                      </a:r>
                      <a:endParaRPr lang="es-MX" sz="1600" dirty="0"/>
                    </a:p>
                  </a:txBody>
                  <a:tcPr/>
                </a:tc>
                <a:tc>
                  <a:txBody>
                    <a:bodyPr/>
                    <a:lstStyle/>
                    <a:p>
                      <a:pPr algn="ctr"/>
                      <a:r>
                        <a:rPr lang="es-MX" sz="1600" dirty="0" smtClean="0"/>
                        <a:t>Colonias</a:t>
                      </a:r>
                      <a:r>
                        <a:rPr lang="es-MX" sz="1600" baseline="0" dirty="0" smtClean="0"/>
                        <a:t> </a:t>
                      </a:r>
                      <a:endParaRPr lang="es-MX" sz="1600" dirty="0"/>
                    </a:p>
                  </a:txBody>
                  <a:tcPr/>
                </a:tc>
                <a:tc>
                  <a:txBody>
                    <a:bodyPr/>
                    <a:lstStyle/>
                    <a:p>
                      <a:pPr algn="ctr"/>
                      <a:r>
                        <a:rPr lang="es-ES" sz="1600" dirty="0" smtClean="0"/>
                        <a:t>Pendientes por Limpiar</a:t>
                      </a:r>
                      <a:endParaRPr lang="es-MX" sz="1600" dirty="0"/>
                    </a:p>
                  </a:txBody>
                  <a:tcPr/>
                </a:tc>
              </a:tr>
              <a:tr h="370840">
                <a:tc>
                  <a:txBody>
                    <a:bodyPr/>
                    <a:lstStyle/>
                    <a:p>
                      <a:pPr algn="ctr"/>
                      <a:r>
                        <a:rPr lang="es-ES" sz="1600" dirty="0" smtClean="0"/>
                        <a:t>37</a:t>
                      </a:r>
                    </a:p>
                    <a:p>
                      <a:pPr algn="ctr"/>
                      <a:r>
                        <a:rPr lang="es-ES" sz="1600" dirty="0" smtClean="0"/>
                        <a:t>55</a:t>
                      </a:r>
                    </a:p>
                    <a:p>
                      <a:pPr algn="ctr"/>
                      <a:r>
                        <a:rPr lang="es-ES" sz="1600" dirty="0" smtClean="0"/>
                        <a:t>81</a:t>
                      </a:r>
                      <a:endParaRPr lang="es-MX" sz="1600" dirty="0"/>
                    </a:p>
                  </a:txBody>
                  <a:tcPr/>
                </a:tc>
                <a:tc>
                  <a:txBody>
                    <a:bodyPr/>
                    <a:lstStyle/>
                    <a:p>
                      <a:pPr algn="l"/>
                      <a:r>
                        <a:rPr lang="es-MX" sz="1600" dirty="0" smtClean="0"/>
                        <a:t>Pendientes del</a:t>
                      </a:r>
                      <a:r>
                        <a:rPr lang="es-MX" sz="1600" baseline="0" dirty="0" smtClean="0"/>
                        <a:t> mes de Febrero</a:t>
                      </a:r>
                    </a:p>
                    <a:p>
                      <a:pPr algn="l"/>
                      <a:r>
                        <a:rPr lang="es-MX" sz="1600" baseline="0" dirty="0" smtClean="0"/>
                        <a:t>América Unida</a:t>
                      </a:r>
                    </a:p>
                    <a:p>
                      <a:pPr algn="l"/>
                      <a:r>
                        <a:rPr lang="es-MX" sz="1600" baseline="0" dirty="0" smtClean="0"/>
                        <a:t>Centro y colonias cercanas</a:t>
                      </a:r>
                    </a:p>
                    <a:p>
                      <a:pPr algn="l"/>
                      <a:endParaRPr lang="es-MX" sz="1600" baseline="0" dirty="0" smtClean="0"/>
                    </a:p>
                  </a:txBody>
                  <a:tcPr/>
                </a:tc>
                <a:tc>
                  <a:txBody>
                    <a:bodyPr/>
                    <a:lstStyle/>
                    <a:p>
                      <a:pPr algn="ctr"/>
                      <a:r>
                        <a:rPr lang="es-ES" sz="1600" dirty="0" smtClean="0"/>
                        <a:t>37</a:t>
                      </a:r>
                    </a:p>
                    <a:p>
                      <a:pPr algn="ctr"/>
                      <a:r>
                        <a:rPr lang="es-ES" sz="1600" dirty="0" smtClean="0"/>
                        <a:t>55</a:t>
                      </a:r>
                    </a:p>
                    <a:p>
                      <a:pPr algn="ctr"/>
                      <a:r>
                        <a:rPr lang="es-ES" sz="1600" dirty="0" smtClean="0"/>
                        <a:t>81</a:t>
                      </a:r>
                      <a:endParaRPr lang="es-MX" sz="1600" dirty="0"/>
                    </a:p>
                  </a:txBody>
                  <a:tcPr/>
                </a:tc>
              </a:tr>
            </a:tbl>
          </a:graphicData>
        </a:graphic>
      </p:graphicFrame>
      <p:sp>
        <p:nvSpPr>
          <p:cNvPr id="10" name="9 CuadroTexto"/>
          <p:cNvSpPr txBox="1"/>
          <p:nvPr/>
        </p:nvSpPr>
        <p:spPr>
          <a:xfrm>
            <a:off x="285720" y="785794"/>
            <a:ext cx="3600400" cy="369332"/>
          </a:xfrm>
          <a:prstGeom prst="rect">
            <a:avLst/>
          </a:prstGeom>
          <a:noFill/>
        </p:spPr>
        <p:txBody>
          <a:bodyPr wrap="square" rtlCol="0">
            <a:spAutoFit/>
          </a:bodyPr>
          <a:lstStyle/>
          <a:p>
            <a:pPr marL="285750" indent="-285750">
              <a:buFont typeface="Wingdings" pitchFamily="2" charset="2"/>
              <a:buChar char="ü"/>
            </a:pPr>
            <a:r>
              <a:rPr lang="es-ES" b="1" dirty="0" smtClean="0"/>
              <a:t>Siniestros del Mes de Marzo</a:t>
            </a:r>
            <a:endParaRPr lang="es-MX" b="1" dirty="0"/>
          </a:p>
        </p:txBody>
      </p:sp>
      <p:sp>
        <p:nvSpPr>
          <p:cNvPr id="11" name="10 CuadroTexto"/>
          <p:cNvSpPr txBox="1"/>
          <p:nvPr/>
        </p:nvSpPr>
        <p:spPr>
          <a:xfrm>
            <a:off x="139430" y="4509120"/>
            <a:ext cx="3729752" cy="369332"/>
          </a:xfrm>
          <a:prstGeom prst="rect">
            <a:avLst/>
          </a:prstGeom>
          <a:noFill/>
        </p:spPr>
        <p:txBody>
          <a:bodyPr wrap="square" rtlCol="0">
            <a:spAutoFit/>
          </a:bodyPr>
          <a:lstStyle/>
          <a:p>
            <a:pPr marL="285750" indent="-285750" algn="ctr">
              <a:buFont typeface="Wingdings" pitchFamily="2" charset="2"/>
              <a:buChar char="ü"/>
            </a:pPr>
            <a:r>
              <a:rPr lang="es-ES" b="1" dirty="0" smtClean="0"/>
              <a:t>Trabajos de Inspección y multas.</a:t>
            </a:r>
            <a:endParaRPr lang="es-MX" b="1" dirty="0"/>
          </a:p>
        </p:txBody>
      </p:sp>
      <p:graphicFrame>
        <p:nvGraphicFramePr>
          <p:cNvPr id="12" name="11 Tabla"/>
          <p:cNvGraphicFramePr>
            <a:graphicFrameLocks noGrp="1"/>
          </p:cNvGraphicFramePr>
          <p:nvPr>
            <p:extLst>
              <p:ext uri="{D42A27DB-BD31-4B8C-83A1-F6EECF244321}">
                <p14:modId xmlns="" xmlns:p14="http://schemas.microsoft.com/office/powerpoint/2010/main" val="883665379"/>
              </p:ext>
            </p:extLst>
          </p:nvPr>
        </p:nvGraphicFramePr>
        <p:xfrm>
          <a:off x="285720" y="4878452"/>
          <a:ext cx="8309196" cy="1693950"/>
        </p:xfrm>
        <a:graphic>
          <a:graphicData uri="http://schemas.openxmlformats.org/drawingml/2006/table">
            <a:tbl>
              <a:tblPr firstRow="1" bandRow="1">
                <a:tableStyleId>{5C22544A-7EE6-4342-B048-85BDC9FD1C3A}</a:tableStyleId>
              </a:tblPr>
              <a:tblGrid>
                <a:gridCol w="1792129"/>
                <a:gridCol w="1909245"/>
                <a:gridCol w="1986103"/>
                <a:gridCol w="2621719"/>
              </a:tblGrid>
              <a:tr h="813834">
                <a:tc>
                  <a:txBody>
                    <a:bodyPr/>
                    <a:lstStyle/>
                    <a:p>
                      <a:pPr algn="ctr"/>
                      <a:r>
                        <a:rPr lang="es-ES" sz="1600" dirty="0" smtClean="0"/>
                        <a:t>Caballos Detenidos</a:t>
                      </a:r>
                      <a:endParaRPr lang="es-MX" sz="1600" dirty="0"/>
                    </a:p>
                  </a:txBody>
                  <a:tcPr/>
                </a:tc>
                <a:tc>
                  <a:txBody>
                    <a:bodyPr/>
                    <a:lstStyle/>
                    <a:p>
                      <a:pPr algn="ctr"/>
                      <a:r>
                        <a:rPr lang="es-ES" sz="1600" dirty="0" smtClean="0"/>
                        <a:t>Carretones</a:t>
                      </a:r>
                      <a:endParaRPr lang="es-MX" sz="1600" dirty="0"/>
                    </a:p>
                  </a:txBody>
                  <a:tcPr/>
                </a:tc>
                <a:tc>
                  <a:txBody>
                    <a:bodyPr/>
                    <a:lstStyle/>
                    <a:p>
                      <a:pPr algn="ctr"/>
                      <a:r>
                        <a:rPr lang="es-ES" sz="1600" dirty="0" smtClean="0"/>
                        <a:t>Total</a:t>
                      </a:r>
                      <a:r>
                        <a:rPr lang="es-ES" sz="1600" baseline="0" dirty="0" smtClean="0"/>
                        <a:t> de Multas Aplicadas y pagadas </a:t>
                      </a:r>
                      <a:endParaRPr lang="es-MX" sz="1600" dirty="0"/>
                    </a:p>
                  </a:txBody>
                  <a:tcPr/>
                </a:tc>
                <a:tc>
                  <a:txBody>
                    <a:bodyPr/>
                    <a:lstStyle/>
                    <a:p>
                      <a:pPr algn="ctr"/>
                      <a:r>
                        <a:rPr lang="es-ES" sz="1600" dirty="0" smtClean="0"/>
                        <a:t>Concepto</a:t>
                      </a:r>
                      <a:r>
                        <a:rPr lang="es-ES" sz="1600" baseline="0" dirty="0" smtClean="0"/>
                        <a:t> de Multas</a:t>
                      </a:r>
                      <a:endParaRPr lang="es-MX" sz="1600" dirty="0"/>
                    </a:p>
                  </a:txBody>
                  <a:tcPr/>
                </a:tc>
              </a:tr>
              <a:tr h="880116">
                <a:tc>
                  <a:txBody>
                    <a:bodyPr/>
                    <a:lstStyle/>
                    <a:p>
                      <a:pPr algn="ctr"/>
                      <a:r>
                        <a:rPr lang="es-ES" dirty="0" smtClean="0"/>
                        <a:t>1</a:t>
                      </a:r>
                      <a:endParaRPr lang="es-MX" dirty="0"/>
                    </a:p>
                  </a:txBody>
                  <a:tcPr anchor="ctr"/>
                </a:tc>
                <a:tc>
                  <a:txBody>
                    <a:bodyPr/>
                    <a:lstStyle/>
                    <a:p>
                      <a:pPr algn="ctr"/>
                      <a:r>
                        <a:rPr lang="es-ES" dirty="0" smtClean="0"/>
                        <a:t>01</a:t>
                      </a:r>
                      <a:endParaRPr lang="es-MX" dirty="0"/>
                    </a:p>
                  </a:txBody>
                  <a:tcPr anchor="ctr"/>
                </a:tc>
                <a:tc>
                  <a:txBody>
                    <a:bodyPr/>
                    <a:lstStyle/>
                    <a:p>
                      <a:pPr algn="ctr"/>
                      <a:r>
                        <a:rPr lang="es-ES" dirty="0" smtClean="0"/>
                        <a:t>3</a:t>
                      </a:r>
                      <a:endParaRPr lang="es-MX"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smtClean="0"/>
                        <a:t>Ambas</a:t>
                      </a:r>
                      <a:r>
                        <a:rPr lang="es-MX" sz="1600" baseline="0" dirty="0" smtClean="0"/>
                        <a:t> por no portar con el permiso correspondiente y recoger  escombro</a:t>
                      </a:r>
                      <a:endParaRPr lang="es-MX" sz="1600" dirty="0"/>
                    </a:p>
                  </a:txBody>
                  <a:tcPr anchor="ct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188641"/>
            <a:ext cx="7772400" cy="1152128"/>
          </a:xfrm>
          <a:effectLst>
            <a:outerShdw blurRad="50800" dist="38100" dir="10800000" algn="r" rotWithShape="0">
              <a:prstClr val="black">
                <a:alpha val="40000"/>
              </a:prstClr>
            </a:outerShdw>
          </a:effectLst>
        </p:spPr>
        <p:txBody>
          <a:bodyPr/>
          <a:lstStyle/>
          <a:p>
            <a:r>
              <a:rPr lang="es-MX" dirty="0" smtClean="0"/>
              <a:t>MES MARZO 2014</a:t>
            </a:r>
            <a:endParaRPr lang="es-MX" dirty="0"/>
          </a:p>
        </p:txBody>
      </p:sp>
      <p:pic>
        <p:nvPicPr>
          <p:cNvPr id="5" name="4 Imagen" descr="C:\Users\Laura\Pictures\INTECO.jpg"/>
          <p:cNvPicPr/>
          <p:nvPr/>
        </p:nvPicPr>
        <p:blipFill>
          <a:blip r:embed="rId2" cstate="print">
            <a:extLst>
              <a:ext uri="{BEBA8EAE-BF5A-486C-A8C5-ECC9F3942E4B}">
                <a14:imgProps xmlns="" xmlns:a14="http://schemas.microsoft.com/office/drawing/2010/main">
                  <a14:imgLayer r:embed="rId3">
                    <a14:imgEffect>
                      <a14:artisticPlasticWrap/>
                    </a14:imgEffect>
                  </a14:imgLayer>
                </a14:imgProps>
              </a:ext>
              <a:ext uri="{28A0092B-C50C-407E-A947-70E740481C1C}">
                <a14:useLocalDpi xmlns="" xmlns:a14="http://schemas.microsoft.com/office/drawing/2010/main" val="0"/>
              </a:ext>
            </a:extLst>
          </a:blip>
          <a:srcRect/>
          <a:stretch>
            <a:fillRect/>
          </a:stretch>
        </p:blipFill>
        <p:spPr bwMode="auto">
          <a:xfrm>
            <a:off x="1135566" y="1700808"/>
            <a:ext cx="6912768" cy="3749963"/>
          </a:xfrm>
          <a:prstGeom prst="rect">
            <a:avLst/>
          </a:prstGeom>
          <a:ln>
            <a:noFill/>
          </a:ln>
          <a:effectLst>
            <a:outerShdw blurRad="292100" dist="139700" dir="2700000" algn="tl" rotWithShape="0">
              <a:srgbClr val="333333">
                <a:alpha val="65000"/>
              </a:srgbClr>
            </a:outerShdw>
          </a:effectLst>
          <a:scene3d>
            <a:camera prst="perspectiveContrastingLeftFacing"/>
            <a:lightRig rig="threePt" dir="t"/>
          </a:scene3d>
        </p:spPr>
      </p:pic>
      <p:sp>
        <p:nvSpPr>
          <p:cNvPr id="3" name="2 CuadroTexto"/>
          <p:cNvSpPr txBox="1"/>
          <p:nvPr/>
        </p:nvSpPr>
        <p:spPr>
          <a:xfrm>
            <a:off x="932836" y="5661248"/>
            <a:ext cx="3528392" cy="646331"/>
          </a:xfrm>
          <a:prstGeom prst="rect">
            <a:avLst/>
          </a:prstGeom>
          <a:noFill/>
        </p:spPr>
        <p:txBody>
          <a:bodyPr wrap="square" rtlCol="0">
            <a:spAutoFit/>
          </a:bodyPr>
          <a:lstStyle/>
          <a:p>
            <a:r>
              <a:rPr lang="es-MX" dirty="0" smtClean="0">
                <a:solidFill>
                  <a:srgbClr val="002060"/>
                </a:solidFill>
              </a:rPr>
              <a:t>INICIO           3 DE MARZO  2014</a:t>
            </a:r>
          </a:p>
          <a:p>
            <a:r>
              <a:rPr lang="es-MX" dirty="0" smtClean="0">
                <a:solidFill>
                  <a:srgbClr val="002060"/>
                </a:solidFill>
              </a:rPr>
              <a:t>    PROYECTO   MAGDALENA</a:t>
            </a:r>
            <a:endParaRPr lang="es-MX" dirty="0">
              <a:solidFill>
                <a:srgbClr val="00206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3394" y="2034029"/>
            <a:ext cx="8229600" cy="2260848"/>
          </a:xfrm>
        </p:spPr>
        <p:txBody>
          <a:bodyPr>
            <a:normAutofit/>
          </a:bodyPr>
          <a:lstStyle/>
          <a:p>
            <a:pPr>
              <a:buNone/>
            </a:pPr>
            <a:endParaRPr lang="es-MX" sz="1800" dirty="0"/>
          </a:p>
          <a:p>
            <a:pPr>
              <a:buNone/>
            </a:pPr>
            <a:endParaRPr lang="es-MX" sz="1800" dirty="0"/>
          </a:p>
        </p:txBody>
      </p:sp>
      <p:sp>
        <p:nvSpPr>
          <p:cNvPr id="2" name="1 Título"/>
          <p:cNvSpPr>
            <a:spLocks noGrp="1"/>
          </p:cNvSpPr>
          <p:nvPr>
            <p:ph type="title"/>
          </p:nvPr>
        </p:nvSpPr>
        <p:spPr>
          <a:xfrm>
            <a:off x="590872" y="733669"/>
            <a:ext cx="8229600" cy="1143000"/>
          </a:xfrm>
        </p:spPr>
        <p:txBody>
          <a:bodyPr>
            <a:normAutofit/>
          </a:bodyPr>
          <a:lstStyle/>
          <a:p>
            <a:r>
              <a:rPr lang="es-MX" sz="3600" dirty="0" smtClean="0"/>
              <a:t>ÁREA DE JUEGOS</a:t>
            </a:r>
            <a:endParaRPr lang="es-MX" sz="3600" dirty="0"/>
          </a:p>
        </p:txBody>
      </p:sp>
      <p:sp>
        <p:nvSpPr>
          <p:cNvPr id="4" name="1 Título"/>
          <p:cNvSpPr txBox="1">
            <a:spLocks/>
          </p:cNvSpPr>
          <p:nvPr/>
        </p:nvSpPr>
        <p:spPr>
          <a:xfrm>
            <a:off x="539552" y="18864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4400" b="0" i="0" u="none" strike="noStrike" kern="1200" cap="none" spc="0" normalizeH="0" baseline="0" noProof="0" dirty="0" smtClean="0">
                <a:ln>
                  <a:noFill/>
                </a:ln>
                <a:solidFill>
                  <a:schemeClr val="tx1"/>
                </a:solidFill>
                <a:effectLst/>
                <a:uLnTx/>
                <a:uFillTx/>
                <a:latin typeface="+mj-lt"/>
                <a:ea typeface="+mj-ea"/>
                <a:cs typeface="+mj-cs"/>
              </a:rPr>
              <a:t>MAGDALENA</a:t>
            </a:r>
          </a:p>
        </p:txBody>
      </p:sp>
      <p:pic>
        <p:nvPicPr>
          <p:cNvPr id="7" name="6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7" y="332655"/>
            <a:ext cx="864096" cy="1367897"/>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11" name="10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9512" y="1876669"/>
            <a:ext cx="3306150" cy="2479613"/>
          </a:xfrm>
          <a:prstGeom prst="rect">
            <a:avLst/>
          </a:prstGeom>
          <a:effectLst>
            <a:softEdge rad="127000"/>
          </a:effectLst>
        </p:spPr>
      </p:pic>
      <p:sp>
        <p:nvSpPr>
          <p:cNvPr id="12" name="11 CuadroTexto"/>
          <p:cNvSpPr txBox="1"/>
          <p:nvPr/>
        </p:nvSpPr>
        <p:spPr>
          <a:xfrm>
            <a:off x="6948264" y="6237312"/>
            <a:ext cx="2736304" cy="646331"/>
          </a:xfrm>
          <a:prstGeom prst="rect">
            <a:avLst/>
          </a:prstGeom>
          <a:noFill/>
        </p:spPr>
        <p:txBody>
          <a:bodyPr wrap="square" rtlCol="0">
            <a:spAutoFit/>
          </a:bodyPr>
          <a:lstStyle/>
          <a:p>
            <a:r>
              <a:rPr lang="es-MX" dirty="0" smtClean="0"/>
              <a:t> GUSANO</a:t>
            </a:r>
          </a:p>
          <a:p>
            <a:endParaRPr lang="es-MX" dirty="0"/>
          </a:p>
        </p:txBody>
      </p:sp>
      <p:pic>
        <p:nvPicPr>
          <p:cNvPr id="5" name="4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1520" y="4437112"/>
            <a:ext cx="2952326" cy="2214244"/>
          </a:xfrm>
          <a:prstGeom prst="rect">
            <a:avLst/>
          </a:prstGeom>
          <a:effectLst>
            <a:softEdge rad="31750"/>
          </a:effectLst>
        </p:spPr>
      </p:pic>
      <p:pic>
        <p:nvPicPr>
          <p:cNvPr id="16" name="15 Imagen"/>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615208" y="1988840"/>
            <a:ext cx="5277272" cy="3957954"/>
          </a:xfrm>
          <a:prstGeom prst="rect">
            <a:avLst/>
          </a:prstGeom>
        </p:spPr>
      </p:pic>
      <p:pic>
        <p:nvPicPr>
          <p:cNvPr id="9" name="8 Imagen"/>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419872" y="4437112"/>
            <a:ext cx="2939819" cy="220486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52536" y="202053"/>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4400" b="0" i="0" u="none" strike="noStrike" kern="1200" cap="none" spc="0" normalizeH="0" baseline="0" noProof="0" dirty="0" smtClean="0">
                <a:ln>
                  <a:noFill/>
                </a:ln>
                <a:solidFill>
                  <a:schemeClr val="tx1"/>
                </a:solidFill>
                <a:effectLst/>
                <a:uLnTx/>
                <a:uFillTx/>
                <a:latin typeface="+mj-lt"/>
                <a:ea typeface="+mj-ea"/>
                <a:cs typeface="+mj-cs"/>
              </a:rPr>
              <a:t>MAGDALENA</a:t>
            </a:r>
          </a:p>
        </p:txBody>
      </p:sp>
      <p:pic>
        <p:nvPicPr>
          <p:cNvPr id="7" name="6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7" y="362935"/>
            <a:ext cx="936104" cy="148188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2" name="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2004" y="2099713"/>
            <a:ext cx="2828500" cy="2121375"/>
          </a:xfrm>
          <a:prstGeom prst="rect">
            <a:avLst/>
          </a:prstGeom>
        </p:spPr>
      </p:pic>
      <p:pic>
        <p:nvPicPr>
          <p:cNvPr id="5" name="4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458996" y="620688"/>
            <a:ext cx="2376264" cy="1782198"/>
          </a:xfrm>
          <a:prstGeom prst="rect">
            <a:avLst/>
          </a:prstGeom>
          <a:effectLst>
            <a:softEdge rad="127000"/>
          </a:effectLst>
        </p:spPr>
      </p:pic>
      <p:pic>
        <p:nvPicPr>
          <p:cNvPr id="3" name="2 Imagen"/>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16024" y="4346965"/>
            <a:ext cx="2843808" cy="2132856"/>
          </a:xfrm>
          <a:prstGeom prst="rect">
            <a:avLst/>
          </a:prstGeom>
        </p:spPr>
      </p:pic>
      <p:pic>
        <p:nvPicPr>
          <p:cNvPr id="8" name="7 Imagen"/>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252438" y="2348880"/>
            <a:ext cx="5490356" cy="4117767"/>
          </a:xfrm>
          <a:prstGeom prst="rect">
            <a:avLst/>
          </a:prstGeom>
        </p:spPr>
      </p:pic>
      <p:sp>
        <p:nvSpPr>
          <p:cNvPr id="6" name="5 CuadroTexto"/>
          <p:cNvSpPr txBox="1"/>
          <p:nvPr/>
        </p:nvSpPr>
        <p:spPr>
          <a:xfrm>
            <a:off x="7668344" y="6383069"/>
            <a:ext cx="2736304" cy="646331"/>
          </a:xfrm>
          <a:prstGeom prst="rect">
            <a:avLst/>
          </a:prstGeom>
          <a:noFill/>
        </p:spPr>
        <p:txBody>
          <a:bodyPr wrap="square" rtlCol="0">
            <a:spAutoFit/>
          </a:bodyPr>
          <a:lstStyle/>
          <a:p>
            <a:r>
              <a:rPr lang="es-MX" dirty="0" smtClean="0"/>
              <a:t>1  PIRÁMIDE</a:t>
            </a:r>
            <a:endParaRPr lang="es-MX" dirty="0"/>
          </a:p>
          <a:p>
            <a:endParaRPr lang="es-MX" dirty="0"/>
          </a:p>
        </p:txBody>
      </p:sp>
      <p:sp>
        <p:nvSpPr>
          <p:cNvPr id="9" name="8 Rectángulo"/>
          <p:cNvSpPr/>
          <p:nvPr/>
        </p:nvSpPr>
        <p:spPr>
          <a:xfrm>
            <a:off x="2520040" y="1103879"/>
            <a:ext cx="2844048" cy="523220"/>
          </a:xfrm>
          <a:prstGeom prst="rect">
            <a:avLst/>
          </a:prstGeom>
        </p:spPr>
        <p:txBody>
          <a:bodyPr wrap="none">
            <a:spAutoFit/>
          </a:bodyPr>
          <a:lstStyle/>
          <a:p>
            <a:r>
              <a:rPr lang="es-MX" sz="2800" b="1" dirty="0">
                <a:solidFill>
                  <a:schemeClr val="bg1"/>
                </a:solidFill>
              </a:rPr>
              <a:t>ÁREA DE JUEGOS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solidFill>
                  <a:schemeClr val="tx1"/>
                </a:solidFill>
              </a:rPr>
              <a:t>COLUMPIOS</a:t>
            </a:r>
            <a:endParaRPr lang="es-MX" dirty="0">
              <a:solidFill>
                <a:schemeClr val="tx1"/>
              </a:solidFill>
            </a:endParaRPr>
          </a:p>
        </p:txBody>
      </p:sp>
      <p:pic>
        <p:nvPicPr>
          <p:cNvPr id="4" name="3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99992" y="3287925"/>
            <a:ext cx="4393847" cy="3279914"/>
          </a:xfrm>
          <a:prstGeom prst="rect">
            <a:avLst/>
          </a:prstGeom>
          <a:effectLst>
            <a:softEdge rad="127000"/>
          </a:effectLst>
        </p:spPr>
      </p:pic>
      <p:pic>
        <p:nvPicPr>
          <p:cNvPr id="5" name="4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2204864"/>
            <a:ext cx="4176464" cy="4031080"/>
          </a:xfrm>
          <a:prstGeom prst="rect">
            <a:avLst/>
          </a:prstGeom>
        </p:spPr>
      </p:pic>
      <p:pic>
        <p:nvPicPr>
          <p:cNvPr id="6" name="5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5537" y="320952"/>
            <a:ext cx="1008112" cy="159588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Tree>
    <p:extLst>
      <p:ext uri="{BB962C8B-B14F-4D97-AF65-F5344CB8AC3E}">
        <p14:creationId xmlns="" xmlns:p14="http://schemas.microsoft.com/office/powerpoint/2010/main" val="3829206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0872" y="868895"/>
            <a:ext cx="8229600" cy="1143000"/>
          </a:xfrm>
        </p:spPr>
        <p:txBody>
          <a:bodyPr>
            <a:normAutofit/>
          </a:bodyPr>
          <a:lstStyle/>
          <a:p>
            <a:r>
              <a:rPr lang="es-MX" sz="2800" b="1" dirty="0" smtClean="0"/>
              <a:t>ENTRADA</a:t>
            </a:r>
            <a:endParaRPr lang="es-MX" sz="2800" b="1" dirty="0"/>
          </a:p>
        </p:txBody>
      </p:sp>
      <p:sp>
        <p:nvSpPr>
          <p:cNvPr id="4" name="3 Rectángulo"/>
          <p:cNvSpPr/>
          <p:nvPr/>
        </p:nvSpPr>
        <p:spPr>
          <a:xfrm>
            <a:off x="611560" y="2276872"/>
            <a:ext cx="8208912" cy="923330"/>
          </a:xfrm>
          <a:prstGeom prst="rect">
            <a:avLst/>
          </a:prstGeom>
        </p:spPr>
        <p:txBody>
          <a:bodyPr wrap="square">
            <a:spAutoFit/>
          </a:bodyPr>
          <a:lstStyle/>
          <a:p>
            <a:pPr lvl="0" algn="ctr">
              <a:spcBef>
                <a:spcPct val="20000"/>
              </a:spcBef>
              <a:defRPr/>
            </a:pPr>
            <a:r>
              <a:rPr lang="es-MX" dirty="0" smtClean="0"/>
              <a:t>EN LA ENTRADA PRINCIPAL SE INSTALARÓN 3 ELEFANTES CADA UNO CON EL COLOR DE CONFIANZA,SE LES AGRAGARÁ  UN LETRERO EN LA PANZA DEL ELEFANTE</a:t>
            </a:r>
            <a:endParaRPr lang="es-MX" dirty="0"/>
          </a:p>
        </p:txBody>
      </p:sp>
      <p:sp>
        <p:nvSpPr>
          <p:cNvPr id="5" name="1 Título"/>
          <p:cNvSpPr txBox="1">
            <a:spLocks/>
          </p:cNvSpPr>
          <p:nvPr/>
        </p:nvSpPr>
        <p:spPr>
          <a:xfrm>
            <a:off x="611560" y="26064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4400" dirty="0" smtClean="0">
                <a:latin typeface="+mj-lt"/>
                <a:ea typeface="+mj-ea"/>
                <a:cs typeface="+mj-cs"/>
              </a:rPr>
              <a:t>RECREATIVO  MAGDALENA</a:t>
            </a:r>
            <a:endParaRPr kumimoji="0" lang="es-MX" sz="44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8" name="7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7" y="332656"/>
            <a:ext cx="1080120" cy="1709872"/>
          </a:xfrm>
          <a:prstGeom prst="rect">
            <a:avLst/>
          </a:prstGeo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1" name="10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255" y="2852936"/>
            <a:ext cx="3528392" cy="2646294"/>
          </a:xfrm>
          <a:prstGeom prst="rect">
            <a:avLst/>
          </a:prstGeom>
          <a:effectLst>
            <a:softEdge rad="317500"/>
          </a:effectLst>
        </p:spPr>
      </p:pic>
      <p:pic>
        <p:nvPicPr>
          <p:cNvPr id="12" name="11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59832" y="3942438"/>
            <a:ext cx="3347864" cy="2510898"/>
          </a:xfrm>
          <a:prstGeom prst="rect">
            <a:avLst/>
          </a:prstGeom>
          <a:effectLst>
            <a:softEdge rad="127000"/>
          </a:effectLst>
        </p:spPr>
      </p:pic>
      <p:pic>
        <p:nvPicPr>
          <p:cNvPr id="13" name="12 Imagen"/>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228184" y="2909478"/>
            <a:ext cx="2754560" cy="2065920"/>
          </a:xfrm>
          <a:prstGeom prst="rect">
            <a:avLst/>
          </a:prstGeom>
          <a:effectLst>
            <a:softEdge rad="127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sp>
        <p:nvSpPr>
          <p:cNvPr id="2" name="1 Título"/>
          <p:cNvSpPr>
            <a:spLocks noGrp="1"/>
          </p:cNvSpPr>
          <p:nvPr>
            <p:ph type="title"/>
          </p:nvPr>
        </p:nvSpPr>
        <p:spPr/>
        <p:txBody>
          <a:bodyPr/>
          <a:lstStyle/>
          <a:p>
            <a:r>
              <a:rPr lang="es-MX" dirty="0" smtClean="0"/>
              <a:t>Recreativo Magdalena</a:t>
            </a:r>
            <a:endParaRPr lang="es-MX" dirty="0"/>
          </a:p>
        </p:txBody>
      </p:sp>
      <p:sp>
        <p:nvSpPr>
          <p:cNvPr id="7" name="6 CuadroTexto"/>
          <p:cNvSpPr txBox="1"/>
          <p:nvPr/>
        </p:nvSpPr>
        <p:spPr>
          <a:xfrm>
            <a:off x="467544" y="1484785"/>
            <a:ext cx="8280920" cy="4776692"/>
          </a:xfrm>
          <a:prstGeom prst="rect">
            <a:avLst/>
          </a:prstGeom>
          <a:noFill/>
        </p:spPr>
        <p:txBody>
          <a:bodyPr wrap="square" rtlCol="0">
            <a:spAutoFit/>
          </a:bodyPr>
          <a:lstStyle/>
          <a:p>
            <a:pPr algn="just">
              <a:buFont typeface="Wingdings" pitchFamily="2" charset="2"/>
              <a:buChar char="ü"/>
            </a:pPr>
            <a:r>
              <a:rPr lang="es-MX" sz="1600" dirty="0" smtClean="0"/>
              <a:t>Estas fueron las diversas Áreas de oportunidad-Acciones detonadas dentro del recreativo.</a:t>
            </a:r>
          </a:p>
          <a:p>
            <a:pPr algn="just">
              <a:buFont typeface="Wingdings" pitchFamily="2" charset="2"/>
              <a:buChar char="ü"/>
            </a:pPr>
            <a:endParaRPr lang="es-MX" sz="1400" dirty="0" smtClean="0"/>
          </a:p>
          <a:p>
            <a:pPr algn="just">
              <a:buFont typeface="Wingdings" pitchFamily="2" charset="2"/>
              <a:buChar char="v"/>
            </a:pPr>
            <a:r>
              <a:rPr lang="es-MX" sz="1400" u="sng" dirty="0" smtClean="0"/>
              <a:t>En los baños que están junto a las albercas no cuentan con instalación eléctrica., lámparas ni apagadores.</a:t>
            </a:r>
          </a:p>
          <a:p>
            <a:pPr algn="just">
              <a:buFontTx/>
              <a:buChar char="-"/>
            </a:pPr>
            <a:r>
              <a:rPr lang="es-MX" sz="1400" dirty="0" smtClean="0"/>
              <a:t>Se canalizo con manguera de plástico de media pulgada, se cableo y se colocaron apagadores, rosetas y     focos ahorradores, se conectaron de las luminarias ya que no se tiene manguera desde el centro de carga en donde se encuentra la bomba de agua</a:t>
            </a:r>
          </a:p>
          <a:p>
            <a:pPr algn="just">
              <a:buFont typeface="Wingdings" pitchFamily="2" charset="2"/>
              <a:buChar char="v"/>
            </a:pPr>
            <a:r>
              <a:rPr lang="es-MX" sz="1400" u="sng" dirty="0" smtClean="0"/>
              <a:t>Lámparas que se encuentran en árboles que no encienden, viejas y obsoletas.</a:t>
            </a:r>
          </a:p>
          <a:p>
            <a:pPr algn="just">
              <a:buFontTx/>
              <a:buChar char="-"/>
            </a:pPr>
            <a:r>
              <a:rPr lang="es-MX" sz="1400" dirty="0" smtClean="0"/>
              <a:t>Las lámparas junto al cableado en donde se encontraban conectadas y que se encontraba a la intemperie (entre los árboles) fueron retirados.</a:t>
            </a:r>
          </a:p>
          <a:p>
            <a:pPr algn="just">
              <a:buFont typeface="Wingdings" pitchFamily="2" charset="2"/>
              <a:buChar char="v"/>
            </a:pPr>
            <a:r>
              <a:rPr lang="es-MX" sz="1400" u="sng" dirty="0" smtClean="0"/>
              <a:t>Cableado en varios lugares que se encuentra al intemperie.</a:t>
            </a:r>
          </a:p>
          <a:p>
            <a:pPr algn="just">
              <a:buFontTx/>
              <a:buChar char="-"/>
            </a:pPr>
            <a:r>
              <a:rPr lang="es-MX" sz="1400" dirty="0" smtClean="0"/>
              <a:t>todo el cableado fue canalizado en manguera de 2 pulgadas y de ½ pulgada para mayor seguridad.</a:t>
            </a:r>
          </a:p>
          <a:p>
            <a:pPr lvl="0" algn="just">
              <a:buFont typeface="Wingdings" pitchFamily="2" charset="2"/>
              <a:buChar char="v"/>
            </a:pPr>
            <a:r>
              <a:rPr lang="es-MX" sz="1400" u="sng" dirty="0" smtClean="0"/>
              <a:t> SNACK no cuenta con instalación eléctrica, lámparas, apagadores ni contactos.</a:t>
            </a:r>
          </a:p>
          <a:p>
            <a:pPr lvl="0" algn="just">
              <a:buFontTx/>
              <a:buChar char="-"/>
            </a:pPr>
            <a:r>
              <a:rPr lang="es-MX" sz="1400" dirty="0" smtClean="0"/>
              <a:t>Introducción de manguera y de cableado en las áreas de  asadores y </a:t>
            </a:r>
            <a:r>
              <a:rPr lang="es-MX" sz="1400" dirty="0" err="1" smtClean="0"/>
              <a:t>Snack</a:t>
            </a:r>
            <a:r>
              <a:rPr lang="es-MX" sz="1400" dirty="0" smtClean="0"/>
              <a:t>, buscando mayor protección y seguridad.</a:t>
            </a:r>
          </a:p>
          <a:p>
            <a:pPr algn="just">
              <a:buFont typeface="Wingdings" pitchFamily="2" charset="2"/>
              <a:buChar char="v"/>
            </a:pPr>
            <a:r>
              <a:rPr lang="es-MX" sz="1400" u="sng" dirty="0" smtClean="0"/>
              <a:t> Cableado que se encuentra entre el palmito en las palapas no cuenta con manguera.</a:t>
            </a:r>
          </a:p>
          <a:p>
            <a:pPr lvl="0" algn="just">
              <a:spcBef>
                <a:spcPct val="20000"/>
              </a:spcBef>
              <a:defRPr/>
            </a:pPr>
            <a:r>
              <a:rPr lang="es-MX" sz="1400" dirty="0" smtClean="0"/>
              <a:t>-Se canalizo la bajada de energía eléctrica desde el transformador hacia el centro de carga, se coloco manguera  de ½ pulgada en las palapas tanto en el palmito como en las bajadas de los contactos. </a:t>
            </a:r>
          </a:p>
          <a:p>
            <a:pPr lvl="0" algn="just">
              <a:spcBef>
                <a:spcPct val="20000"/>
              </a:spcBef>
              <a:buFont typeface="Arial" pitchFamily="34" charset="0"/>
              <a:buChar char="•"/>
              <a:defRPr/>
            </a:pPr>
            <a:r>
              <a:rPr lang="es-MX" sz="1400" dirty="0" smtClean="0"/>
              <a:t> Cajas de centros de carga sin candados y falta orden dentro de los mismos.</a:t>
            </a:r>
          </a:p>
          <a:p>
            <a:pPr lvl="0" algn="just">
              <a:spcBef>
                <a:spcPct val="20000"/>
              </a:spcBef>
              <a:defRPr/>
            </a:pPr>
            <a:r>
              <a:rPr lang="es-MX" sz="1400" dirty="0" smtClean="0"/>
              <a:t>-Se le comento al responsable de la operación del Deportivo Magdalena que se coloque tapas de madera con candados para que resguarde y proteja estos centros de carga ya que los niños se pueden accidentar con el agua y la electricidad.</a:t>
            </a:r>
          </a:p>
        </p:txBody>
      </p:sp>
      <p:pic>
        <p:nvPicPr>
          <p:cNvPr id="9" name="Picture 2" descr="C:\Users\tomas garza\Desktop\JUAREZ.gif"/>
          <p:cNvPicPr>
            <a:picLocks noChangeAspect="1" noChangeArrowheads="1"/>
          </p:cNvPicPr>
          <p:nvPr/>
        </p:nvPicPr>
        <p:blipFill>
          <a:blip r:embed="rId3" cstate="print"/>
          <a:srcRect/>
          <a:stretch>
            <a:fillRect/>
          </a:stretch>
        </p:blipFill>
        <p:spPr bwMode="auto">
          <a:xfrm>
            <a:off x="7255827" y="8800"/>
            <a:ext cx="1852677" cy="1620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18097" y="-21285"/>
            <a:ext cx="8229600" cy="1252728"/>
          </a:xfrm>
        </p:spPr>
        <p:txBody>
          <a:bodyPr/>
          <a:lstStyle/>
          <a:p>
            <a:r>
              <a:rPr lang="es-MX" dirty="0" smtClean="0">
                <a:solidFill>
                  <a:schemeClr val="tx1"/>
                </a:solidFill>
              </a:rPr>
              <a:t>MAGDALENA</a:t>
            </a:r>
            <a:endParaRPr lang="es-MX" dirty="0">
              <a:solidFill>
                <a:schemeClr val="tx1"/>
              </a:solidFill>
            </a:endParaRPr>
          </a:p>
        </p:txBody>
      </p:sp>
      <p:sp>
        <p:nvSpPr>
          <p:cNvPr id="5" name="4 CuadroTexto"/>
          <p:cNvSpPr txBox="1"/>
          <p:nvPr/>
        </p:nvSpPr>
        <p:spPr>
          <a:xfrm>
            <a:off x="899592" y="1346634"/>
            <a:ext cx="7848872" cy="5355312"/>
          </a:xfrm>
          <a:prstGeom prst="rect">
            <a:avLst/>
          </a:prstGeom>
          <a:noFill/>
        </p:spPr>
        <p:txBody>
          <a:bodyPr wrap="square" numCol="1" rtlCol="0">
            <a:spAutoFit/>
          </a:bodyPr>
          <a:lstStyle/>
          <a:p>
            <a:r>
              <a:rPr lang="es-MX" dirty="0" smtClean="0"/>
              <a:t>BULTOS DE CEMENTO                                                                                26</a:t>
            </a:r>
          </a:p>
          <a:p>
            <a:r>
              <a:rPr lang="es-MX" dirty="0" smtClean="0"/>
              <a:t>MIXTO                                                                                                                5 </a:t>
            </a:r>
            <a:r>
              <a:rPr lang="es-MX" dirty="0" err="1" smtClean="0"/>
              <a:t>mts</a:t>
            </a:r>
            <a:r>
              <a:rPr lang="es-MX" dirty="0" smtClean="0"/>
              <a:t>.</a:t>
            </a:r>
            <a:endParaRPr lang="es-MX" dirty="0"/>
          </a:p>
          <a:p>
            <a:r>
              <a:rPr lang="es-MX" dirty="0" smtClean="0"/>
              <a:t>Arena # 5                                                                                                           2 </a:t>
            </a:r>
            <a:r>
              <a:rPr lang="es-MX" dirty="0" err="1" smtClean="0"/>
              <a:t>mts</a:t>
            </a:r>
            <a:r>
              <a:rPr lang="es-MX" dirty="0" smtClean="0"/>
              <a:t>.</a:t>
            </a:r>
          </a:p>
          <a:p>
            <a:r>
              <a:rPr lang="es-MX" dirty="0" smtClean="0"/>
              <a:t>VARILLAS ½                                                                                                     6 piezas</a:t>
            </a:r>
          </a:p>
          <a:p>
            <a:r>
              <a:rPr lang="es-MX" dirty="0" smtClean="0"/>
              <a:t>MECATE PLÁSTICO                                                                                      50 </a:t>
            </a:r>
            <a:r>
              <a:rPr lang="es-MX" dirty="0" err="1" smtClean="0"/>
              <a:t>mts</a:t>
            </a:r>
            <a:r>
              <a:rPr lang="es-MX" dirty="0" smtClean="0"/>
              <a:t>.</a:t>
            </a:r>
          </a:p>
          <a:p>
            <a:r>
              <a:rPr lang="es-MX" dirty="0" smtClean="0"/>
              <a:t>PINTURA   A. AZUL                                                                                         ½ cubeta</a:t>
            </a:r>
          </a:p>
          <a:p>
            <a:r>
              <a:rPr lang="es-MX" dirty="0" smtClean="0"/>
              <a:t>PINTURA   A.VERDE                                                                                       1/2cubeta</a:t>
            </a:r>
          </a:p>
          <a:p>
            <a:r>
              <a:rPr lang="es-MX" dirty="0" smtClean="0"/>
              <a:t>PINTURA   A.NARANJA                                                                                 ½ cubeta</a:t>
            </a:r>
          </a:p>
          <a:p>
            <a:r>
              <a:rPr lang="es-MX" dirty="0" smtClean="0"/>
              <a:t>PINTURA   A.BLANCA                                                                                    2 galones</a:t>
            </a:r>
          </a:p>
          <a:p>
            <a:r>
              <a:rPr lang="es-MX" dirty="0" smtClean="0"/>
              <a:t>PINTURA   V.AZUL                                                                                          3 galones</a:t>
            </a:r>
          </a:p>
          <a:p>
            <a:r>
              <a:rPr lang="es-MX" dirty="0" smtClean="0"/>
              <a:t>PINTURA   V.VERDE                                                                                        3 galones</a:t>
            </a:r>
          </a:p>
          <a:p>
            <a:r>
              <a:rPr lang="es-MX" dirty="0" smtClean="0"/>
              <a:t>PINTURA   V.NARANJA                                                                                  3 galones</a:t>
            </a:r>
          </a:p>
          <a:p>
            <a:r>
              <a:rPr lang="es-MX" dirty="0" smtClean="0"/>
              <a:t>THINER                                                                                                               1 cubeta</a:t>
            </a:r>
          </a:p>
          <a:p>
            <a:r>
              <a:rPr lang="es-MX" dirty="0" smtClean="0"/>
              <a:t>RONDANAS3/8                                                                                              84 piezas</a:t>
            </a:r>
          </a:p>
          <a:p>
            <a:r>
              <a:rPr lang="es-MX" dirty="0" smtClean="0"/>
              <a:t>TUERCAS  3/8                                                                                                 84 piezas</a:t>
            </a:r>
          </a:p>
          <a:p>
            <a:r>
              <a:rPr lang="es-MX" dirty="0" smtClean="0"/>
              <a:t>VARILLA ROSCADA                                                                                         4 piezas</a:t>
            </a:r>
          </a:p>
          <a:p>
            <a:r>
              <a:rPr lang="es-MX" dirty="0" smtClean="0"/>
              <a:t>BIDONES DE CLORO                                                                                       5 litros</a:t>
            </a:r>
          </a:p>
          <a:p>
            <a:r>
              <a:rPr lang="es-MX" dirty="0" smtClean="0"/>
              <a:t>ALAMBRE QUEMADO                                                                                    4 kilogramos</a:t>
            </a:r>
            <a:endParaRPr lang="es-MX" dirty="0"/>
          </a:p>
          <a:p>
            <a:r>
              <a:rPr lang="es-MX" dirty="0" smtClean="0">
                <a:solidFill>
                  <a:srgbClr val="002060"/>
                </a:solidFill>
              </a:rPr>
              <a:t>LLANTAS      REUTILIZABLES                                                                   790 </a:t>
            </a:r>
          </a:p>
        </p:txBody>
      </p:sp>
      <p:sp>
        <p:nvSpPr>
          <p:cNvPr id="6" name="5 CuadroTexto"/>
          <p:cNvSpPr txBox="1"/>
          <p:nvPr/>
        </p:nvSpPr>
        <p:spPr>
          <a:xfrm>
            <a:off x="2771800" y="843249"/>
            <a:ext cx="4536504" cy="461665"/>
          </a:xfrm>
          <a:prstGeom prst="rect">
            <a:avLst/>
          </a:prstGeom>
          <a:noFill/>
        </p:spPr>
        <p:txBody>
          <a:bodyPr wrap="square" rtlCol="0">
            <a:spAutoFit/>
          </a:bodyPr>
          <a:lstStyle/>
          <a:p>
            <a:r>
              <a:rPr lang="es-MX" sz="2400" b="1" dirty="0" smtClean="0">
                <a:solidFill>
                  <a:schemeClr val="bg1"/>
                </a:solidFill>
              </a:rPr>
              <a:t>MATERIALES UTILIZADOS</a:t>
            </a:r>
            <a:endParaRPr lang="es-MX" sz="2400" b="1" dirty="0">
              <a:solidFill>
                <a:schemeClr val="bg1"/>
              </a:solidFill>
            </a:endParaRPr>
          </a:p>
        </p:txBody>
      </p:sp>
    </p:spTree>
    <p:extLst>
      <p:ext uri="{BB962C8B-B14F-4D97-AF65-F5344CB8AC3E}">
        <p14:creationId xmlns="" xmlns:p14="http://schemas.microsoft.com/office/powerpoint/2010/main" val="2652078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72067" y="2675466"/>
            <a:ext cx="8020413" cy="4182533"/>
          </a:xfrm>
        </p:spPr>
        <p:txBody>
          <a:bodyPr>
            <a:normAutofit fontScale="85000" lnSpcReduction="10000"/>
          </a:bodyPr>
          <a:lstStyle/>
          <a:p>
            <a:r>
              <a:rPr lang="es-MX" b="1" dirty="0" smtClean="0"/>
              <a:t>TRABAJOS REALIZADOS  DURANTE 13 DÍAS ÁVILES </a:t>
            </a:r>
          </a:p>
          <a:p>
            <a:pPr marL="0" indent="0">
              <a:buNone/>
            </a:pPr>
            <a:r>
              <a:rPr lang="es-MX" b="1" dirty="0" smtClean="0"/>
              <a:t>CON 13 PERSONAS REALIZANDO DIFERENTES ACTIVIDADES,CABE MENCIONAR QUE 6 SON  DE </a:t>
            </a:r>
          </a:p>
          <a:p>
            <a:pPr marL="0" indent="0">
              <a:buNone/>
            </a:pPr>
            <a:r>
              <a:rPr lang="es-MX" b="1" dirty="0" smtClean="0"/>
              <a:t>RECIENTE INGRESO AL GRUPO INTECO.</a:t>
            </a:r>
          </a:p>
          <a:p>
            <a:pPr marL="0" indent="0">
              <a:buNone/>
            </a:pPr>
            <a:r>
              <a:rPr lang="es-MX" b="1" dirty="0" smtClean="0"/>
              <a:t>SE DIVIDIERÓN  EN  GRUPOS.</a:t>
            </a:r>
          </a:p>
          <a:p>
            <a:pPr marL="0" indent="0">
              <a:buNone/>
            </a:pPr>
            <a:r>
              <a:rPr lang="es-MX" b="1" dirty="0" smtClean="0"/>
              <a:t>4 EN PIRÁMIDE                                    3 EN GUSANO</a:t>
            </a:r>
          </a:p>
          <a:p>
            <a:pPr marL="0" indent="0">
              <a:buNone/>
            </a:pPr>
            <a:r>
              <a:rPr lang="es-MX" b="1" dirty="0" smtClean="0"/>
              <a:t>2 EN ELEFANTES                                  1  </a:t>
            </a:r>
            <a:r>
              <a:rPr lang="es-MX" sz="2000" b="1" dirty="0" smtClean="0"/>
              <a:t>COORDINADOR</a:t>
            </a:r>
          </a:p>
          <a:p>
            <a:pPr marL="0" indent="0">
              <a:buNone/>
            </a:pPr>
            <a:r>
              <a:rPr lang="es-MX" b="1" dirty="0" smtClean="0"/>
              <a:t>3 EN BANCAS                                            </a:t>
            </a:r>
            <a:r>
              <a:rPr lang="es-MX" sz="1800" b="1" dirty="0" smtClean="0"/>
              <a:t>SE ENCARGÓ DEL</a:t>
            </a:r>
          </a:p>
          <a:p>
            <a:pPr marL="0" indent="0">
              <a:buNone/>
            </a:pPr>
            <a:r>
              <a:rPr lang="es-MX" sz="1800" b="1" dirty="0"/>
              <a:t> </a:t>
            </a:r>
            <a:r>
              <a:rPr lang="es-MX" sz="1800" b="1" dirty="0" smtClean="0"/>
              <a:t>                                                                                              MATERIAL Y SU  DISTRIBUCIÓN</a:t>
            </a:r>
            <a:endParaRPr lang="es-MX" sz="1800" b="1" dirty="0"/>
          </a:p>
        </p:txBody>
      </p:sp>
      <p:sp>
        <p:nvSpPr>
          <p:cNvPr id="3" name="2 Título"/>
          <p:cNvSpPr>
            <a:spLocks noGrp="1"/>
          </p:cNvSpPr>
          <p:nvPr>
            <p:ph type="title"/>
          </p:nvPr>
        </p:nvSpPr>
        <p:spPr/>
        <p:txBody>
          <a:bodyPr/>
          <a:lstStyle/>
          <a:p>
            <a:r>
              <a:rPr lang="es-MX" dirty="0" smtClean="0">
                <a:solidFill>
                  <a:schemeClr val="tx1"/>
                </a:solidFill>
              </a:rPr>
              <a:t>MAGDALENA</a:t>
            </a:r>
            <a:endParaRPr lang="es-MX" dirty="0">
              <a:solidFill>
                <a:schemeClr val="tx1"/>
              </a:solidFill>
            </a:endParaRPr>
          </a:p>
        </p:txBody>
      </p:sp>
      <p:pic>
        <p:nvPicPr>
          <p:cNvPr id="4" name="3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7" y="320952"/>
            <a:ext cx="1008112" cy="159588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Tree>
    <p:extLst>
      <p:ext uri="{BB962C8B-B14F-4D97-AF65-F5344CB8AC3E}">
        <p14:creationId xmlns="" xmlns:p14="http://schemas.microsoft.com/office/powerpoint/2010/main" val="511851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45198" y="200472"/>
            <a:ext cx="8229600" cy="1252728"/>
          </a:xfrm>
        </p:spPr>
        <p:txBody>
          <a:bodyPr>
            <a:normAutofit/>
          </a:bodyPr>
          <a:lstStyle/>
          <a:p>
            <a:r>
              <a:rPr lang="es-MX" sz="3600" dirty="0" smtClean="0">
                <a:solidFill>
                  <a:schemeClr val="tx1"/>
                </a:solidFill>
              </a:rPr>
              <a:t>BANDERAZO DE REAPERTURA MAGDALENA</a:t>
            </a:r>
            <a:endParaRPr lang="es-MX" sz="3600" dirty="0">
              <a:solidFill>
                <a:schemeClr val="tx1"/>
              </a:solidFill>
            </a:endParaRPr>
          </a:p>
        </p:txBody>
      </p:sp>
      <p:pic>
        <p:nvPicPr>
          <p:cNvPr id="2050" name="Picture 2" descr="C:\Users\Laura\AppData\Local\Microsoft\Windows\Temporary Internet Files\Content.IE5\MG3R3E0E\Imagen 02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5616" y="1306015"/>
            <a:ext cx="6888765" cy="516657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CuadroTexto"/>
          <p:cNvSpPr txBox="1"/>
          <p:nvPr/>
        </p:nvSpPr>
        <p:spPr>
          <a:xfrm>
            <a:off x="6516216" y="6469983"/>
            <a:ext cx="3289787" cy="369332"/>
          </a:xfrm>
          <a:prstGeom prst="rect">
            <a:avLst/>
          </a:prstGeom>
          <a:noFill/>
        </p:spPr>
        <p:txBody>
          <a:bodyPr wrap="square" rtlCol="0">
            <a:spAutoFit/>
          </a:bodyPr>
          <a:lstStyle/>
          <a:p>
            <a:r>
              <a:rPr lang="es-MX" dirty="0" smtClean="0">
                <a:solidFill>
                  <a:srgbClr val="002060"/>
                </a:solidFill>
              </a:rPr>
              <a:t>22 DE MARZO  2014</a:t>
            </a:r>
            <a:endParaRPr lang="es-MX" dirty="0">
              <a:solidFill>
                <a:srgbClr val="002060"/>
              </a:solidFill>
            </a:endParaRPr>
          </a:p>
        </p:txBody>
      </p:sp>
      <p:pic>
        <p:nvPicPr>
          <p:cNvPr id="4" name="3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740352" y="548680"/>
            <a:ext cx="1042006" cy="624451"/>
          </a:xfrm>
          <a:prstGeom prst="rect">
            <a:avLst/>
          </a:prstGeom>
        </p:spPr>
      </p:pic>
    </p:spTree>
    <p:extLst>
      <p:ext uri="{BB962C8B-B14F-4D97-AF65-F5344CB8AC3E}">
        <p14:creationId xmlns="" xmlns:p14="http://schemas.microsoft.com/office/powerpoint/2010/main" val="256913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sz="3200" dirty="0" smtClean="0">
                <a:solidFill>
                  <a:schemeClr val="tx1"/>
                </a:solidFill>
              </a:rPr>
              <a:t>MANTENIMIENTO VALLE SUR</a:t>
            </a:r>
            <a:endParaRPr lang="es-MX" sz="3200" dirty="0">
              <a:solidFill>
                <a:schemeClr val="tx1"/>
              </a:solidFill>
            </a:endParaRPr>
          </a:p>
        </p:txBody>
      </p:sp>
      <p:pic>
        <p:nvPicPr>
          <p:cNvPr id="4" name="3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1520" y="1818202"/>
            <a:ext cx="2051720" cy="1538790"/>
          </a:xfrm>
          <a:prstGeom prst="rect">
            <a:avLst/>
          </a:prstGeom>
        </p:spPr>
      </p:pic>
      <p:pic>
        <p:nvPicPr>
          <p:cNvPr id="5" name="4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1520" y="3501009"/>
            <a:ext cx="2016223" cy="1512167"/>
          </a:xfrm>
          <a:prstGeom prst="rect">
            <a:avLst/>
          </a:prstGeom>
        </p:spPr>
      </p:pic>
      <p:pic>
        <p:nvPicPr>
          <p:cNvPr id="6" name="5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345500" y="1688846"/>
            <a:ext cx="4170716" cy="3128037"/>
          </a:xfrm>
          <a:prstGeom prst="rect">
            <a:avLst/>
          </a:prstGeom>
        </p:spPr>
      </p:pic>
      <p:pic>
        <p:nvPicPr>
          <p:cNvPr id="7" name="6 Imagen"/>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2116" y="5148572"/>
            <a:ext cx="2123728" cy="1592796"/>
          </a:xfrm>
          <a:prstGeom prst="rect">
            <a:avLst/>
          </a:prstGeom>
        </p:spPr>
      </p:pic>
      <p:pic>
        <p:nvPicPr>
          <p:cNvPr id="8" name="7 Imagen"/>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220072" y="1340768"/>
            <a:ext cx="3744416" cy="2808312"/>
          </a:xfrm>
          <a:prstGeom prst="rect">
            <a:avLst/>
          </a:prstGeom>
        </p:spPr>
      </p:pic>
      <p:pic>
        <p:nvPicPr>
          <p:cNvPr id="9" name="8 Imagen"/>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95537" y="320952"/>
            <a:ext cx="864094" cy="1367894"/>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10" name="9 Imagen"/>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724128" y="4311098"/>
            <a:ext cx="3240360" cy="2430270"/>
          </a:xfrm>
          <a:prstGeom prst="rect">
            <a:avLst/>
          </a:prstGeom>
        </p:spPr>
      </p:pic>
      <p:pic>
        <p:nvPicPr>
          <p:cNvPr id="12" name="11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699792" y="4864850"/>
            <a:ext cx="2880320" cy="2160240"/>
          </a:xfrm>
          <a:prstGeom prst="rect">
            <a:avLst/>
          </a:prstGeom>
          <a:effectLst>
            <a:softEdge rad="317500"/>
          </a:effectLst>
        </p:spPr>
      </p:pic>
    </p:spTree>
    <p:extLst>
      <p:ext uri="{BB962C8B-B14F-4D97-AF65-F5344CB8AC3E}">
        <p14:creationId xmlns="" xmlns:p14="http://schemas.microsoft.com/office/powerpoint/2010/main" val="221651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65212" y="332656"/>
            <a:ext cx="8229600" cy="1252728"/>
          </a:xfrm>
        </p:spPr>
        <p:txBody>
          <a:bodyPr/>
          <a:lstStyle/>
          <a:p>
            <a:r>
              <a:rPr lang="es-MX" dirty="0" smtClean="0">
                <a:solidFill>
                  <a:schemeClr val="tx1"/>
                </a:solidFill>
              </a:rPr>
              <a:t>QUE   SIGUE</a:t>
            </a:r>
            <a:endParaRPr lang="es-MX" dirty="0">
              <a:solidFill>
                <a:schemeClr val="tx1"/>
              </a:solidFill>
            </a:endParaRPr>
          </a:p>
        </p:txBody>
      </p:sp>
      <p:sp>
        <p:nvSpPr>
          <p:cNvPr id="4" name="3 CuadroTexto"/>
          <p:cNvSpPr txBox="1"/>
          <p:nvPr/>
        </p:nvSpPr>
        <p:spPr>
          <a:xfrm>
            <a:off x="1137320" y="1493783"/>
            <a:ext cx="7128792" cy="2862322"/>
          </a:xfrm>
          <a:prstGeom prst="rect">
            <a:avLst/>
          </a:prstGeom>
          <a:noFill/>
        </p:spPr>
        <p:txBody>
          <a:bodyPr wrap="square" rtlCol="0">
            <a:spAutoFit/>
          </a:bodyPr>
          <a:lstStyle/>
          <a:p>
            <a:r>
              <a:rPr lang="es-MX" dirty="0" smtClean="0"/>
              <a:t>                                           QUEDA MUCHO POR HACER</a:t>
            </a:r>
          </a:p>
          <a:p>
            <a:endParaRPr lang="es-MX" dirty="0"/>
          </a:p>
          <a:p>
            <a:r>
              <a:rPr lang="es-MX" dirty="0" smtClean="0"/>
              <a:t>.-RECOLECTAR LAS LLANTAS QUE VAMOS A UTILIZAR </a:t>
            </a:r>
          </a:p>
          <a:p>
            <a:r>
              <a:rPr lang="es-MX" dirty="0" smtClean="0"/>
              <a:t>.-SELECCIONAR LAS QUE SE VAN A DESTRUIR</a:t>
            </a:r>
          </a:p>
          <a:p>
            <a:r>
              <a:rPr lang="es-MX" dirty="0" smtClean="0"/>
              <a:t>.-SELECCIONAR  PARA MACETONES Y HACERLAS EN EL MOMENTO</a:t>
            </a:r>
          </a:p>
          <a:p>
            <a:r>
              <a:rPr lang="es-MX" dirty="0"/>
              <a:t> </a:t>
            </a:r>
            <a:r>
              <a:rPr lang="es-MX" dirty="0" smtClean="0"/>
              <a:t>    PARA DESPUES ENTREGARLAS A LA DIRECCIÓN DE ORNATO</a:t>
            </a:r>
          </a:p>
          <a:p>
            <a:r>
              <a:rPr lang="es-MX" dirty="0" smtClean="0"/>
              <a:t>.-RECOLECTAR Y ENVIAR  A LAS ÁREAS  DONDE SE VAN A TRABAJAR</a:t>
            </a:r>
          </a:p>
          <a:p>
            <a:r>
              <a:rPr lang="es-MX" dirty="0"/>
              <a:t> </a:t>
            </a:r>
            <a:r>
              <a:rPr lang="es-MX" dirty="0" smtClean="0"/>
              <a:t>    PARA LOS DISTINTOS JUEGOS.</a:t>
            </a:r>
            <a:endParaRPr lang="es-MX" dirty="0"/>
          </a:p>
          <a:p>
            <a:r>
              <a:rPr lang="es-MX" dirty="0" smtClean="0"/>
              <a:t>.-TRABAJAR CON EQUIPOS PARA  CUBRIR LAS DISTINTAS ÁREAS QUE</a:t>
            </a:r>
          </a:p>
          <a:p>
            <a:r>
              <a:rPr lang="es-MX" dirty="0"/>
              <a:t> </a:t>
            </a:r>
            <a:r>
              <a:rPr lang="es-MX" dirty="0" smtClean="0"/>
              <a:t>    REQUIEREN NUETROS ESPACIOS  URBANOS.</a:t>
            </a:r>
          </a:p>
        </p:txBody>
      </p:sp>
      <p:pic>
        <p:nvPicPr>
          <p:cNvPr id="6" name="5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9552" y="4395258"/>
            <a:ext cx="3321191" cy="2202094"/>
          </a:xfrm>
          <a:prstGeom prst="rect">
            <a:avLst/>
          </a:prstGeom>
        </p:spPr>
      </p:pic>
      <p:sp>
        <p:nvSpPr>
          <p:cNvPr id="7" name="6 CuadroTexto"/>
          <p:cNvSpPr txBox="1"/>
          <p:nvPr/>
        </p:nvSpPr>
        <p:spPr>
          <a:xfrm>
            <a:off x="4015149" y="4815124"/>
            <a:ext cx="4608512" cy="369332"/>
          </a:xfrm>
          <a:prstGeom prst="rect">
            <a:avLst/>
          </a:prstGeom>
          <a:noFill/>
        </p:spPr>
        <p:txBody>
          <a:bodyPr wrap="square" rtlCol="0">
            <a:spAutoFit/>
          </a:bodyPr>
          <a:lstStyle/>
          <a:p>
            <a:r>
              <a:rPr lang="es-MX" dirty="0" smtClean="0">
                <a:solidFill>
                  <a:srgbClr val="FF0000"/>
                </a:solidFill>
              </a:rPr>
              <a:t>EVITEMOS QUE ESTO NUEVAMENTE SUCEDA</a:t>
            </a:r>
            <a:endParaRPr lang="es-MX" dirty="0">
              <a:solidFill>
                <a:srgbClr val="FF0000"/>
              </a:solidFill>
            </a:endParaRPr>
          </a:p>
        </p:txBody>
      </p:sp>
      <p:pic>
        <p:nvPicPr>
          <p:cNvPr id="8" name="7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607360" y="5305359"/>
            <a:ext cx="2200147" cy="1318500"/>
          </a:xfrm>
          <a:prstGeom prst="rect">
            <a:avLst/>
          </a:prstGeom>
        </p:spPr>
      </p:pic>
      <p:pic>
        <p:nvPicPr>
          <p:cNvPr id="9" name="8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660232" y="332656"/>
            <a:ext cx="2187126" cy="1683062"/>
          </a:xfrm>
          <a:prstGeom prst="rect">
            <a:avLst/>
          </a:prstGeom>
        </p:spPr>
      </p:pic>
    </p:spTree>
    <p:extLst>
      <p:ext uri="{BB962C8B-B14F-4D97-AF65-F5344CB8AC3E}">
        <p14:creationId xmlns="" xmlns:p14="http://schemas.microsoft.com/office/powerpoint/2010/main" val="1354831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3"/>
          <p:cNvSpPr>
            <a:spLocks noChangeArrowheads="1"/>
          </p:cNvSpPr>
          <p:nvPr/>
        </p:nvSpPr>
        <p:spPr bwMode="auto">
          <a:xfrm>
            <a:off x="34926" y="44451"/>
            <a:ext cx="1042988" cy="533400"/>
          </a:xfrm>
          <a:prstGeom prst="rect">
            <a:avLst/>
          </a:prstGeom>
          <a:solidFill>
            <a:schemeClr val="accent2"/>
          </a:solidFill>
          <a:ln>
            <a:noFill/>
          </a:ln>
          <a:effectLst/>
          <a:extLs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6151" name="Rectangle 7"/>
          <p:cNvSpPr>
            <a:spLocks noChangeArrowheads="1"/>
          </p:cNvSpPr>
          <p:nvPr/>
        </p:nvSpPr>
        <p:spPr bwMode="gray">
          <a:xfrm>
            <a:off x="107504" y="260649"/>
            <a:ext cx="8964488" cy="6683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marL="342900" indent="-342900">
              <a:spcBef>
                <a:spcPct val="20000"/>
              </a:spcBef>
              <a:defRPr/>
            </a:pPr>
            <a:r>
              <a:rPr lang="en-US" sz="4000" dirty="0" smtClean="0">
                <a:solidFill>
                  <a:srgbClr val="FFFF66"/>
                </a:solidFill>
                <a:latin typeface="Arial" panose="020B0604020202020204" pitchFamily="34" charset="0"/>
                <a:cs typeface="Arial" panose="020B0604020202020204" pitchFamily="34" charset="0"/>
              </a:rPr>
              <a:t>INFORME MENSUAL (MARZO 2014)</a:t>
            </a:r>
            <a:endParaRPr lang="es-MX" sz="4000" dirty="0">
              <a:solidFill>
                <a:srgbClr val="FFFF66"/>
              </a:solidFill>
              <a:latin typeface="Arial" panose="020B0604020202020204" pitchFamily="34" charset="0"/>
              <a:cs typeface="Arial" panose="020B0604020202020204" pitchFamily="34" charset="0"/>
            </a:endParaRPr>
          </a:p>
        </p:txBody>
      </p:sp>
      <p:sp>
        <p:nvSpPr>
          <p:cNvPr id="6154" name="Rectangle 10"/>
          <p:cNvSpPr>
            <a:spLocks noChangeArrowheads="1"/>
          </p:cNvSpPr>
          <p:nvPr/>
        </p:nvSpPr>
        <p:spPr bwMode="gray">
          <a:xfrm>
            <a:off x="-36513" y="6162246"/>
            <a:ext cx="9180513" cy="8191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marL="342900" indent="-342900" algn="r">
              <a:spcBef>
                <a:spcPct val="20000"/>
              </a:spcBef>
              <a:defRPr/>
            </a:pPr>
            <a:r>
              <a:rPr lang="es-MX" sz="1500" dirty="0" smtClean="0">
                <a:solidFill>
                  <a:srgbClr val="FFFF66"/>
                </a:solidFill>
                <a:effectLst>
                  <a:outerShdw blurRad="38100" dist="38100" dir="2700000" algn="tl">
                    <a:srgbClr val="000000">
                      <a:alpha val="43137"/>
                    </a:srgbClr>
                  </a:outerShdw>
                </a:effectLst>
                <a:latin typeface="MS Reference Sans Serif" pitchFamily="34" charset="0"/>
              </a:rPr>
              <a:t>Secretaría de Servicios Públicos, Administración 2012-2015                    </a:t>
            </a:r>
            <a:endParaRPr lang="es-MX" sz="1500" dirty="0">
              <a:solidFill>
                <a:srgbClr val="FFFF66"/>
              </a:solidFill>
              <a:effectLst>
                <a:outerShdw blurRad="38100" dist="38100" dir="2700000" algn="tl">
                  <a:srgbClr val="000000">
                    <a:alpha val="43137"/>
                  </a:srgbClr>
                </a:outerShdw>
              </a:effectLst>
              <a:latin typeface="MS Reference Sans Serif" pitchFamily="34" charset="0"/>
            </a:endParaRPr>
          </a:p>
        </p:txBody>
      </p:sp>
      <p:sp>
        <p:nvSpPr>
          <p:cNvPr id="12" name="Rectangle 10"/>
          <p:cNvSpPr>
            <a:spLocks noChangeArrowheads="1"/>
          </p:cNvSpPr>
          <p:nvPr/>
        </p:nvSpPr>
        <p:spPr bwMode="auto">
          <a:xfrm>
            <a:off x="-36513" y="1268761"/>
            <a:ext cx="9180513" cy="288925"/>
          </a:xfrm>
          <a:prstGeom prst="rect">
            <a:avLst/>
          </a:prstGeom>
          <a:gradFill>
            <a:gsLst>
              <a:gs pos="0">
                <a:srgbClr val="FFFF00"/>
              </a:gs>
              <a:gs pos="76250">
                <a:srgbClr val="FFFF66"/>
              </a:gs>
              <a:gs pos="23750">
                <a:srgbClr val="FFFF66"/>
              </a:gs>
              <a:gs pos="50000">
                <a:schemeClr val="accent2">
                  <a:lumMod val="90000"/>
                  <a:lumOff val="10000"/>
                </a:schemeClr>
              </a:gs>
              <a:gs pos="100000">
                <a:srgbClr val="FFFF66"/>
              </a:gs>
            </a:gsLst>
            <a:lin ang="5400000" scaled="1"/>
          </a:gradFill>
          <a:ln w="9525">
            <a:solidFill>
              <a:schemeClr val="accent2">
                <a:lumMod val="90000"/>
                <a:lumOff val="10000"/>
              </a:schemeClr>
            </a:solidFill>
            <a:miter lim="800000"/>
            <a:headEnd/>
            <a:tailEnd/>
          </a:ln>
          <a:effectLst/>
          <a:extLst/>
        </p:spPr>
        <p:txBody>
          <a:bodyPr wrap="none" anchor="ctr"/>
          <a:lstStyle/>
          <a:p>
            <a:endParaRPr lang="es-MX"/>
          </a:p>
        </p:txBody>
      </p:sp>
      <p:sp>
        <p:nvSpPr>
          <p:cNvPr id="13" name="Rectangle 10"/>
          <p:cNvSpPr>
            <a:spLocks noChangeArrowheads="1"/>
          </p:cNvSpPr>
          <p:nvPr/>
        </p:nvSpPr>
        <p:spPr bwMode="auto">
          <a:xfrm>
            <a:off x="-36513" y="6021289"/>
            <a:ext cx="9180513" cy="288925"/>
          </a:xfrm>
          <a:prstGeom prst="rect">
            <a:avLst/>
          </a:prstGeom>
          <a:gradFill>
            <a:gsLst>
              <a:gs pos="0">
                <a:srgbClr val="FFFF00"/>
              </a:gs>
              <a:gs pos="76250">
                <a:srgbClr val="FFFF66"/>
              </a:gs>
              <a:gs pos="23750">
                <a:srgbClr val="FFFF66"/>
              </a:gs>
              <a:gs pos="50000">
                <a:schemeClr val="accent2">
                  <a:lumMod val="90000"/>
                  <a:lumOff val="10000"/>
                </a:schemeClr>
              </a:gs>
              <a:gs pos="100000">
                <a:srgbClr val="FFFF66"/>
              </a:gs>
            </a:gsLst>
            <a:lin ang="5400000" scaled="1"/>
          </a:gradFill>
          <a:ln w="9525">
            <a:solidFill>
              <a:schemeClr val="accent2">
                <a:lumMod val="90000"/>
                <a:lumOff val="10000"/>
              </a:schemeClr>
            </a:solidFill>
            <a:miter lim="800000"/>
            <a:headEnd/>
            <a:tailEnd/>
          </a:ln>
          <a:effectLst/>
          <a:extLst/>
        </p:spPr>
        <p:txBody>
          <a:bodyPr wrap="none" anchor="ctr"/>
          <a:lstStyle/>
          <a:p>
            <a:endParaRPr lang="es-MX"/>
          </a:p>
        </p:txBody>
      </p:sp>
      <p:sp>
        <p:nvSpPr>
          <p:cNvPr id="2" name="Rectangle 1"/>
          <p:cNvSpPr/>
          <p:nvPr/>
        </p:nvSpPr>
        <p:spPr bwMode="auto">
          <a:xfrm>
            <a:off x="8241677" y="4660376"/>
            <a:ext cx="898295" cy="50291"/>
          </a:xfrm>
          <a:prstGeom prst="rect">
            <a:avLst/>
          </a:prstGeom>
          <a:solidFill>
            <a:schemeClr val="accent6">
              <a:lumMod val="90000"/>
              <a:lumOff val="10000"/>
            </a:schemeClr>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MX" sz="2400" b="1" i="1" u="none" strike="noStrike" cap="none" normalizeH="0" baseline="0" smtClean="0">
              <a:ln>
                <a:noFill/>
              </a:ln>
              <a:solidFill>
                <a:schemeClr val="tx1"/>
              </a:solidFill>
              <a:effectLst/>
              <a:latin typeface="Times New Roman" pitchFamily="18" charset="0"/>
            </a:endParaRPr>
          </a:p>
        </p:txBody>
      </p:sp>
      <p:sp>
        <p:nvSpPr>
          <p:cNvPr id="4" name="3 Rectángulo"/>
          <p:cNvSpPr/>
          <p:nvPr/>
        </p:nvSpPr>
        <p:spPr>
          <a:xfrm>
            <a:off x="614469" y="2681044"/>
            <a:ext cx="7629939" cy="2554545"/>
          </a:xfrm>
          <a:prstGeom prst="rect">
            <a:avLst/>
          </a:prstGeom>
          <a:noFill/>
        </p:spPr>
        <p:txBody>
          <a:bodyPr wrap="square" lIns="91440" tIns="45720" rIns="91440" bIns="45720">
            <a:spAutoFit/>
          </a:bodyPr>
          <a:lstStyle/>
          <a:p>
            <a:pPr algn="ctr"/>
            <a:r>
              <a:rPr lang="es-ES" sz="8000" dirty="0" smtClean="0">
                <a:ln w="10541" cmpd="sng">
                  <a:solidFill>
                    <a:schemeClr val="accent1">
                      <a:shade val="88000"/>
                      <a:satMod val="110000"/>
                    </a:schemeClr>
                  </a:solidFill>
                  <a:prstDash val="solid"/>
                </a:ln>
                <a:solidFill>
                  <a:srgbClr val="00B0F0"/>
                </a:solidFill>
              </a:rPr>
              <a:t>Dirección de Limpia</a:t>
            </a:r>
            <a:endParaRPr lang="es-ES" sz="8000" b="1" cap="none" spc="0" dirty="0">
              <a:ln w="10541" cmpd="sng">
                <a:solidFill>
                  <a:schemeClr val="accent1">
                    <a:shade val="88000"/>
                    <a:satMod val="110000"/>
                  </a:schemeClr>
                </a:solidFill>
                <a:prstDash val="solid"/>
              </a:ln>
              <a:solidFill>
                <a:srgbClr val="00B0F0"/>
              </a:solidFill>
              <a:effectLst/>
            </a:endParaRPr>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714412" y="0"/>
            <a:ext cx="10801200" cy="1108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eaLnBrk="1" hangingPunct="1">
              <a:lnSpc>
                <a:spcPts val="4100"/>
              </a:lnSpc>
              <a:buClr>
                <a:srgbClr val="660066"/>
              </a:buClr>
              <a:buSzPct val="100000"/>
              <a:buFont typeface="Arial" charset="0"/>
              <a:buNone/>
            </a:pPr>
            <a:r>
              <a:rPr lang="en-GB" sz="3200" dirty="0"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RECOLECCIÓN </a:t>
            </a:r>
          </a:p>
          <a:p>
            <a:pPr eaLnBrk="1" hangingPunct="1">
              <a:lnSpc>
                <a:spcPts val="4100"/>
              </a:lnSpc>
              <a:buClr>
                <a:srgbClr val="660066"/>
              </a:buClr>
              <a:buSzPct val="100000"/>
              <a:buFont typeface="Arial" charset="0"/>
              <a:buNone/>
            </a:pPr>
            <a:r>
              <a:rPr lang="en-GB" sz="3200" dirty="0"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DE BASURA</a:t>
            </a:r>
          </a:p>
        </p:txBody>
      </p:sp>
      <p:sp>
        <p:nvSpPr>
          <p:cNvPr id="17" name="16 CuadroTexto"/>
          <p:cNvSpPr txBox="1"/>
          <p:nvPr/>
        </p:nvSpPr>
        <p:spPr>
          <a:xfrm>
            <a:off x="2428860" y="1571612"/>
            <a:ext cx="2081392" cy="707886"/>
          </a:xfrm>
          <a:prstGeom prst="rect">
            <a:avLst/>
          </a:prstGeom>
          <a:noFill/>
        </p:spPr>
        <p:txBody>
          <a:bodyPr wrap="square" rtlCol="0">
            <a:spAutoFit/>
          </a:bodyPr>
          <a:lstStyle/>
          <a:p>
            <a:pPr algn="ctr"/>
            <a:r>
              <a:rPr lang="es-ES" sz="2000" b="1" i="0" dirty="0" smtClean="0">
                <a:latin typeface="Arial" pitchFamily="34" charset="0"/>
                <a:cs typeface="Arial" pitchFamily="34" charset="0"/>
              </a:rPr>
              <a:t>Toneladas Recolectadas</a:t>
            </a:r>
            <a:endParaRPr lang="es-ES" sz="2000" b="1" i="0" dirty="0">
              <a:latin typeface="Arial" pitchFamily="34" charset="0"/>
              <a:cs typeface="Arial" pitchFamily="34" charset="0"/>
            </a:endParaRPr>
          </a:p>
        </p:txBody>
      </p:sp>
      <p:sp>
        <p:nvSpPr>
          <p:cNvPr id="6" name="5 Rectángulo"/>
          <p:cNvSpPr/>
          <p:nvPr/>
        </p:nvSpPr>
        <p:spPr>
          <a:xfrm>
            <a:off x="1571604" y="2285992"/>
            <a:ext cx="1582484" cy="369332"/>
          </a:xfrm>
          <a:prstGeom prst="rect">
            <a:avLst/>
          </a:prstGeom>
        </p:spPr>
        <p:txBody>
          <a:bodyPr wrap="none">
            <a:spAutoFit/>
          </a:bodyPr>
          <a:lstStyle/>
          <a:p>
            <a:r>
              <a:rPr lang="es-MX" sz="1800" dirty="0" smtClean="0"/>
              <a:t>MARZO  2013</a:t>
            </a:r>
            <a:endParaRPr lang="en-US" sz="1800" dirty="0"/>
          </a:p>
        </p:txBody>
      </p:sp>
      <p:sp>
        <p:nvSpPr>
          <p:cNvPr id="7" name="6 Rectángulo"/>
          <p:cNvSpPr/>
          <p:nvPr/>
        </p:nvSpPr>
        <p:spPr>
          <a:xfrm>
            <a:off x="3357554" y="2285992"/>
            <a:ext cx="1627370" cy="369332"/>
          </a:xfrm>
          <a:prstGeom prst="rect">
            <a:avLst/>
          </a:prstGeom>
        </p:spPr>
        <p:txBody>
          <a:bodyPr wrap="none">
            <a:spAutoFit/>
          </a:bodyPr>
          <a:lstStyle/>
          <a:p>
            <a:r>
              <a:rPr lang="es-MX" sz="1800" dirty="0" smtClean="0"/>
              <a:t>21-Marzo 2014</a:t>
            </a:r>
            <a:endParaRPr lang="en-US" sz="1800" dirty="0"/>
          </a:p>
        </p:txBody>
      </p:sp>
      <p:sp>
        <p:nvSpPr>
          <p:cNvPr id="8" name="7 Rectángulo"/>
          <p:cNvSpPr/>
          <p:nvPr/>
        </p:nvSpPr>
        <p:spPr>
          <a:xfrm>
            <a:off x="285720" y="3214686"/>
            <a:ext cx="800219" cy="369332"/>
          </a:xfrm>
          <a:prstGeom prst="rect">
            <a:avLst/>
          </a:prstGeom>
        </p:spPr>
        <p:txBody>
          <a:bodyPr wrap="none">
            <a:spAutoFit/>
          </a:bodyPr>
          <a:lstStyle/>
          <a:p>
            <a:r>
              <a:rPr lang="es-MX" sz="1800" dirty="0" smtClean="0"/>
              <a:t>Setasa</a:t>
            </a:r>
            <a:endParaRPr lang="en-US" sz="1800" dirty="0"/>
          </a:p>
        </p:txBody>
      </p:sp>
      <p:sp>
        <p:nvSpPr>
          <p:cNvPr id="9" name="8 Rectángulo"/>
          <p:cNvSpPr/>
          <p:nvPr/>
        </p:nvSpPr>
        <p:spPr>
          <a:xfrm>
            <a:off x="214282" y="2571744"/>
            <a:ext cx="1229824" cy="369332"/>
          </a:xfrm>
          <a:prstGeom prst="rect">
            <a:avLst/>
          </a:prstGeom>
        </p:spPr>
        <p:txBody>
          <a:bodyPr wrap="none">
            <a:spAutoFit/>
          </a:bodyPr>
          <a:lstStyle/>
          <a:p>
            <a:r>
              <a:rPr lang="es-MX" sz="1800" dirty="0" smtClean="0"/>
              <a:t>Municipio </a:t>
            </a:r>
            <a:endParaRPr lang="es-ES" sz="1800" dirty="0"/>
          </a:p>
        </p:txBody>
      </p:sp>
      <p:sp>
        <p:nvSpPr>
          <p:cNvPr id="10" name="9 Rectángulo"/>
          <p:cNvSpPr/>
          <p:nvPr/>
        </p:nvSpPr>
        <p:spPr>
          <a:xfrm>
            <a:off x="1714480" y="2643182"/>
            <a:ext cx="992579" cy="369332"/>
          </a:xfrm>
          <a:prstGeom prst="rect">
            <a:avLst/>
          </a:prstGeom>
        </p:spPr>
        <p:txBody>
          <a:bodyPr wrap="none">
            <a:spAutoFit/>
          </a:bodyPr>
          <a:lstStyle/>
          <a:p>
            <a:r>
              <a:rPr lang="es-MX" sz="1800" dirty="0" smtClean="0"/>
              <a:t>3,952.34</a:t>
            </a:r>
            <a:endParaRPr lang="en-US" sz="1800" dirty="0"/>
          </a:p>
        </p:txBody>
      </p:sp>
      <p:sp>
        <p:nvSpPr>
          <p:cNvPr id="11" name="10 Rectángulo"/>
          <p:cNvSpPr/>
          <p:nvPr/>
        </p:nvSpPr>
        <p:spPr>
          <a:xfrm>
            <a:off x="2000232" y="3143248"/>
            <a:ext cx="300082" cy="369332"/>
          </a:xfrm>
          <a:prstGeom prst="rect">
            <a:avLst/>
          </a:prstGeom>
        </p:spPr>
        <p:txBody>
          <a:bodyPr wrap="none">
            <a:spAutoFit/>
          </a:bodyPr>
          <a:lstStyle/>
          <a:p>
            <a:r>
              <a:rPr lang="es-MX" sz="1800" dirty="0" smtClean="0"/>
              <a:t>0</a:t>
            </a:r>
            <a:endParaRPr lang="en-US" sz="1800" dirty="0"/>
          </a:p>
        </p:txBody>
      </p:sp>
      <p:sp>
        <p:nvSpPr>
          <p:cNvPr id="12" name="11 Rectángulo"/>
          <p:cNvSpPr/>
          <p:nvPr/>
        </p:nvSpPr>
        <p:spPr>
          <a:xfrm>
            <a:off x="4000496" y="2571744"/>
            <a:ext cx="819455" cy="369332"/>
          </a:xfrm>
          <a:prstGeom prst="rect">
            <a:avLst/>
          </a:prstGeom>
        </p:spPr>
        <p:txBody>
          <a:bodyPr wrap="none">
            <a:spAutoFit/>
          </a:bodyPr>
          <a:lstStyle/>
          <a:p>
            <a:r>
              <a:rPr lang="es-MX" sz="1800" dirty="0" smtClean="0"/>
              <a:t>242.08</a:t>
            </a:r>
            <a:endParaRPr lang="es-ES" sz="1800" dirty="0"/>
          </a:p>
        </p:txBody>
      </p:sp>
      <p:sp>
        <p:nvSpPr>
          <p:cNvPr id="13" name="12 Rectángulo"/>
          <p:cNvSpPr/>
          <p:nvPr/>
        </p:nvSpPr>
        <p:spPr>
          <a:xfrm>
            <a:off x="3857620" y="3071810"/>
            <a:ext cx="992579" cy="369332"/>
          </a:xfrm>
          <a:prstGeom prst="rect">
            <a:avLst/>
          </a:prstGeom>
        </p:spPr>
        <p:txBody>
          <a:bodyPr wrap="none">
            <a:spAutoFit/>
          </a:bodyPr>
          <a:lstStyle/>
          <a:p>
            <a:pPr eaLnBrk="1" fontAlgn="auto" hangingPunct="1">
              <a:spcBef>
                <a:spcPts val="0"/>
              </a:spcBef>
              <a:spcAft>
                <a:spcPts val="0"/>
              </a:spcAft>
              <a:defRPr/>
            </a:pPr>
            <a:r>
              <a:rPr lang="es-MX" sz="1800" dirty="0" smtClean="0"/>
              <a:t>4,750.84</a:t>
            </a:r>
            <a:endParaRPr lang="en-US" sz="1800" dirty="0" smtClean="0"/>
          </a:p>
        </p:txBody>
      </p:sp>
      <p:sp>
        <p:nvSpPr>
          <p:cNvPr id="14" name="13 CuadroTexto"/>
          <p:cNvSpPr txBox="1"/>
          <p:nvPr/>
        </p:nvSpPr>
        <p:spPr>
          <a:xfrm>
            <a:off x="1170072" y="4357694"/>
            <a:ext cx="2609849" cy="707886"/>
          </a:xfrm>
          <a:prstGeom prst="rect">
            <a:avLst/>
          </a:prstGeom>
          <a:noFill/>
        </p:spPr>
        <p:txBody>
          <a:bodyPr wrap="square" rtlCol="0">
            <a:spAutoFit/>
          </a:bodyPr>
          <a:lstStyle/>
          <a:p>
            <a:pPr algn="ctr"/>
            <a:r>
              <a:rPr lang="es-ES" sz="2000" b="1" i="0" dirty="0" smtClean="0">
                <a:latin typeface="Arial" pitchFamily="34" charset="0"/>
                <a:cs typeface="Arial" pitchFamily="34" charset="0"/>
              </a:rPr>
              <a:t>Quejas de la Ciudadanía</a:t>
            </a:r>
            <a:endParaRPr lang="es-ES" sz="2000" b="1" i="0" dirty="0">
              <a:latin typeface="Arial" pitchFamily="34" charset="0"/>
              <a:cs typeface="Arial" pitchFamily="34" charset="0"/>
            </a:endParaRPr>
          </a:p>
        </p:txBody>
      </p:sp>
      <p:sp>
        <p:nvSpPr>
          <p:cNvPr id="15" name="14 Rectángulo"/>
          <p:cNvSpPr/>
          <p:nvPr/>
        </p:nvSpPr>
        <p:spPr>
          <a:xfrm>
            <a:off x="297101" y="5210574"/>
            <a:ext cx="1577675" cy="461665"/>
          </a:xfrm>
          <a:prstGeom prst="rect">
            <a:avLst/>
          </a:prstGeom>
        </p:spPr>
        <p:txBody>
          <a:bodyPr wrap="none">
            <a:spAutoFit/>
          </a:bodyPr>
          <a:lstStyle/>
          <a:p>
            <a:r>
              <a:rPr lang="es-MX" dirty="0" smtClean="0"/>
              <a:t>Municipio </a:t>
            </a:r>
            <a:endParaRPr lang="es-ES" dirty="0"/>
          </a:p>
        </p:txBody>
      </p:sp>
      <p:sp>
        <p:nvSpPr>
          <p:cNvPr id="16" name="15 Rectángulo"/>
          <p:cNvSpPr/>
          <p:nvPr/>
        </p:nvSpPr>
        <p:spPr>
          <a:xfrm>
            <a:off x="518029" y="5982133"/>
            <a:ext cx="1005403" cy="461665"/>
          </a:xfrm>
          <a:prstGeom prst="rect">
            <a:avLst/>
          </a:prstGeom>
        </p:spPr>
        <p:txBody>
          <a:bodyPr wrap="none">
            <a:spAutoFit/>
          </a:bodyPr>
          <a:lstStyle/>
          <a:p>
            <a:r>
              <a:rPr lang="es-MX" dirty="0" smtClean="0"/>
              <a:t>Setasa</a:t>
            </a:r>
            <a:endParaRPr lang="en-US" dirty="0"/>
          </a:p>
        </p:txBody>
      </p:sp>
      <p:sp>
        <p:nvSpPr>
          <p:cNvPr id="18" name="17 Rectángulo"/>
          <p:cNvSpPr/>
          <p:nvPr/>
        </p:nvSpPr>
        <p:spPr>
          <a:xfrm>
            <a:off x="3857620" y="6043688"/>
            <a:ext cx="312906" cy="400110"/>
          </a:xfrm>
          <a:prstGeom prst="rect">
            <a:avLst/>
          </a:prstGeom>
        </p:spPr>
        <p:txBody>
          <a:bodyPr wrap="none">
            <a:spAutoFit/>
          </a:bodyPr>
          <a:lstStyle/>
          <a:p>
            <a:r>
              <a:rPr lang="es-MX" sz="2000" dirty="0" smtClean="0"/>
              <a:t>0</a:t>
            </a:r>
            <a:endParaRPr lang="en-US" sz="2000" dirty="0"/>
          </a:p>
        </p:txBody>
      </p:sp>
      <p:sp>
        <p:nvSpPr>
          <p:cNvPr id="19" name="18 Rectángulo"/>
          <p:cNvSpPr/>
          <p:nvPr/>
        </p:nvSpPr>
        <p:spPr>
          <a:xfrm>
            <a:off x="3779922" y="5272129"/>
            <a:ext cx="441147" cy="400110"/>
          </a:xfrm>
          <a:prstGeom prst="rect">
            <a:avLst/>
          </a:prstGeom>
        </p:spPr>
        <p:txBody>
          <a:bodyPr wrap="none">
            <a:spAutoFit/>
          </a:bodyPr>
          <a:lstStyle/>
          <a:p>
            <a:r>
              <a:rPr lang="es-MX" sz="2000" dirty="0" smtClean="0"/>
              <a:t>80</a:t>
            </a:r>
            <a:endParaRPr lang="es-ES" sz="2000" dirty="0"/>
          </a:p>
        </p:txBody>
      </p:sp>
      <p:sp>
        <p:nvSpPr>
          <p:cNvPr id="20" name="19 Rectángulo"/>
          <p:cNvSpPr/>
          <p:nvPr/>
        </p:nvSpPr>
        <p:spPr>
          <a:xfrm>
            <a:off x="6644414" y="5314906"/>
            <a:ext cx="312907" cy="400110"/>
          </a:xfrm>
          <a:prstGeom prst="rect">
            <a:avLst/>
          </a:prstGeom>
        </p:spPr>
        <p:txBody>
          <a:bodyPr wrap="none">
            <a:spAutoFit/>
          </a:bodyPr>
          <a:lstStyle/>
          <a:p>
            <a:r>
              <a:rPr lang="es-MX" sz="2000" dirty="0"/>
              <a:t>4</a:t>
            </a:r>
            <a:endParaRPr lang="es-ES" sz="2000" dirty="0"/>
          </a:p>
        </p:txBody>
      </p:sp>
      <p:sp>
        <p:nvSpPr>
          <p:cNvPr id="21" name="20 Rectángulo"/>
          <p:cNvSpPr/>
          <p:nvPr/>
        </p:nvSpPr>
        <p:spPr>
          <a:xfrm>
            <a:off x="6633855" y="6043688"/>
            <a:ext cx="312907" cy="400110"/>
          </a:xfrm>
          <a:prstGeom prst="rect">
            <a:avLst/>
          </a:prstGeom>
        </p:spPr>
        <p:txBody>
          <a:bodyPr wrap="none">
            <a:spAutoFit/>
          </a:bodyPr>
          <a:lstStyle/>
          <a:p>
            <a:r>
              <a:rPr lang="es-MX" sz="2000" dirty="0"/>
              <a:t>7</a:t>
            </a:r>
            <a:endParaRPr lang="es-ES" sz="2000" dirty="0"/>
          </a:p>
        </p:txBody>
      </p:sp>
      <p:graphicFrame>
        <p:nvGraphicFramePr>
          <p:cNvPr id="22" name="21 Gráfico"/>
          <p:cNvGraphicFramePr/>
          <p:nvPr/>
        </p:nvGraphicFramePr>
        <p:xfrm>
          <a:off x="5072066" y="1857364"/>
          <a:ext cx="3857652" cy="2286016"/>
        </p:xfrm>
        <a:graphic>
          <a:graphicData uri="http://schemas.openxmlformats.org/drawingml/2006/chart">
            <c:chart xmlns:c="http://schemas.openxmlformats.org/drawingml/2006/chart" xmlns:r="http://schemas.openxmlformats.org/officeDocument/2006/relationships" r:id="rId2"/>
          </a:graphicData>
        </a:graphic>
      </p:graphicFrame>
      <p:sp>
        <p:nvSpPr>
          <p:cNvPr id="23" name="22 Rectángulo"/>
          <p:cNvSpPr/>
          <p:nvPr/>
        </p:nvSpPr>
        <p:spPr>
          <a:xfrm>
            <a:off x="5830729" y="4979120"/>
            <a:ext cx="1627370" cy="369332"/>
          </a:xfrm>
          <a:prstGeom prst="rect">
            <a:avLst/>
          </a:prstGeom>
        </p:spPr>
        <p:txBody>
          <a:bodyPr wrap="none">
            <a:spAutoFit/>
          </a:bodyPr>
          <a:lstStyle/>
          <a:p>
            <a:r>
              <a:rPr lang="es-MX" sz="1800" dirty="0" smtClean="0"/>
              <a:t>21-Marzo 2014</a:t>
            </a:r>
            <a:endParaRPr lang="en-US" sz="1800" dirty="0"/>
          </a:p>
        </p:txBody>
      </p:sp>
    </p:spTree>
    <p:extLst>
      <p:ext uri="{BB962C8B-B14F-4D97-AF65-F5344CB8AC3E}">
        <p14:creationId xmlns="" xmlns:p14="http://schemas.microsoft.com/office/powerpoint/2010/main" val="773335845"/>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
            <a:hlinkClick r:id="rId2" action="ppaction://hlinkpres?slideindex=3&amp;slidetitle=Presentación de PowerPoint"/>
          </p:cNvPr>
          <p:cNvSpPr txBox="1">
            <a:spLocks noChangeArrowheads="1"/>
          </p:cNvSpPr>
          <p:nvPr/>
        </p:nvSpPr>
        <p:spPr bwMode="auto">
          <a:xfrm>
            <a:off x="0" y="307810"/>
            <a:ext cx="9144000" cy="620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eaLnBrk="1" hangingPunct="1">
              <a:lnSpc>
                <a:spcPts val="4100"/>
              </a:lnSpc>
              <a:buClr>
                <a:schemeClr val="tx1"/>
              </a:buClr>
              <a:buSzPct val="100000"/>
              <a:buFont typeface="Wingdings" pitchFamily="2" charset="2"/>
              <a:buChar char="ü"/>
            </a:pPr>
            <a:r>
              <a:rPr lang="en-GB" sz="36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Barrido Manual</a:t>
            </a:r>
            <a:endParaRPr lang="en-GB" sz="36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sp>
        <p:nvSpPr>
          <p:cNvPr id="7" name="6 CuadroTexto"/>
          <p:cNvSpPr txBox="1"/>
          <p:nvPr/>
        </p:nvSpPr>
        <p:spPr>
          <a:xfrm>
            <a:off x="2351587" y="1916832"/>
            <a:ext cx="4786346" cy="5386090"/>
          </a:xfrm>
          <a:prstGeom prst="rect">
            <a:avLst/>
          </a:prstGeom>
          <a:noFill/>
        </p:spPr>
        <p:txBody>
          <a:bodyPr wrap="square" rtlCol="0">
            <a:spAutoFit/>
          </a:bodyPr>
          <a:lstStyle/>
          <a:p>
            <a:pPr>
              <a:buFont typeface="Wingdings" pitchFamily="2" charset="2"/>
              <a:buChar char="Ø"/>
            </a:pPr>
            <a:r>
              <a:rPr lang="es-ES" sz="2800" dirty="0" smtClean="0"/>
              <a:t>Limpieza de Avenidas Principales</a:t>
            </a:r>
          </a:p>
          <a:p>
            <a:endParaRPr lang="es-ES" dirty="0" smtClean="0"/>
          </a:p>
          <a:p>
            <a:pPr>
              <a:buFont typeface="Courier New" pitchFamily="49" charset="0"/>
              <a:buChar char="o"/>
            </a:pPr>
            <a:r>
              <a:rPr lang="es-ES" dirty="0" smtClean="0"/>
              <a:t>Eloy Cavazos</a:t>
            </a:r>
          </a:p>
          <a:p>
            <a:endParaRPr lang="es-ES" dirty="0" smtClean="0"/>
          </a:p>
          <a:p>
            <a:pPr>
              <a:buFont typeface="Courier New" pitchFamily="49" charset="0"/>
              <a:buChar char="o"/>
            </a:pPr>
            <a:r>
              <a:rPr lang="es-ES" dirty="0" smtClean="0"/>
              <a:t> Av. Reynosa</a:t>
            </a:r>
          </a:p>
          <a:p>
            <a:endParaRPr lang="es-ES" dirty="0" smtClean="0"/>
          </a:p>
          <a:p>
            <a:pPr>
              <a:buFont typeface="Courier New" pitchFamily="49" charset="0"/>
              <a:buChar char="o"/>
            </a:pPr>
            <a:r>
              <a:rPr lang="es-ES" dirty="0" smtClean="0"/>
              <a:t>Carr. Juárez – Cadereyta</a:t>
            </a:r>
          </a:p>
          <a:p>
            <a:pPr>
              <a:buFont typeface="Courier New" pitchFamily="49" charset="0"/>
              <a:buChar char="o"/>
            </a:pPr>
            <a:endParaRPr lang="es-ES" dirty="0" smtClean="0"/>
          </a:p>
          <a:p>
            <a:pPr>
              <a:buFont typeface="Courier New" pitchFamily="49" charset="0"/>
              <a:buChar char="o"/>
            </a:pPr>
            <a:r>
              <a:rPr lang="es-ES" dirty="0" smtClean="0"/>
              <a:t>Carr. San Roque</a:t>
            </a:r>
          </a:p>
          <a:p>
            <a:pPr>
              <a:buFont typeface="Courier New" pitchFamily="49" charset="0"/>
              <a:buChar char="o"/>
            </a:pPr>
            <a:endParaRPr lang="es-ES" dirty="0"/>
          </a:p>
          <a:p>
            <a:pPr>
              <a:buFont typeface="Courier New" pitchFamily="49" charset="0"/>
              <a:buChar char="o"/>
            </a:pPr>
            <a:r>
              <a:rPr lang="es-ES" dirty="0" smtClean="0"/>
              <a:t>Teófilo Salinas</a:t>
            </a:r>
          </a:p>
          <a:p>
            <a:pPr>
              <a:buFont typeface="Courier New" pitchFamily="49" charset="0"/>
              <a:buChar char="o"/>
            </a:pPr>
            <a:endParaRPr lang="es-ES" dirty="0" smtClean="0"/>
          </a:p>
          <a:p>
            <a:pPr>
              <a:buFont typeface="Courier New" pitchFamily="49" charset="0"/>
              <a:buChar char="o"/>
            </a:pPr>
            <a:endParaRPr lang="es-ES" dirty="0" smtClean="0"/>
          </a:p>
        </p:txBody>
      </p:sp>
    </p:spTree>
    <p:extLst>
      <p:ext uri="{BB962C8B-B14F-4D97-AF65-F5344CB8AC3E}">
        <p14:creationId xmlns="" xmlns:p14="http://schemas.microsoft.com/office/powerpoint/2010/main" val="773335845"/>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08520" y="36429"/>
            <a:ext cx="9144000" cy="1671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eaLnBrk="1" hangingPunct="1">
              <a:lnSpc>
                <a:spcPts val="4100"/>
              </a:lnSpc>
              <a:buClr>
                <a:srgbClr val="660066"/>
              </a:buClr>
              <a:buSzPct val="100000"/>
              <a:buFont typeface="Arial" charset="0"/>
              <a:buNone/>
            </a:pPr>
            <a:r>
              <a:rPr lang="en-GB" sz="3600" dirty="0"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BRIGADAS </a:t>
            </a:r>
          </a:p>
          <a:p>
            <a:pPr eaLnBrk="1" hangingPunct="1">
              <a:lnSpc>
                <a:spcPts val="4100"/>
              </a:lnSpc>
              <a:buClr>
                <a:srgbClr val="660066"/>
              </a:buClr>
              <a:buSzPct val="100000"/>
              <a:buFont typeface="Arial" charset="0"/>
              <a:buNone/>
            </a:pPr>
            <a:r>
              <a:rPr lang="en-GB" sz="3600" dirty="0"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DE LIMPIEZA</a:t>
            </a:r>
          </a:p>
          <a:p>
            <a:pPr eaLnBrk="1" hangingPunct="1">
              <a:lnSpc>
                <a:spcPts val="4100"/>
              </a:lnSpc>
              <a:buClr>
                <a:srgbClr val="660066"/>
              </a:buClr>
              <a:buSzPct val="100000"/>
              <a:buFont typeface="Arial" charset="0"/>
              <a:buNone/>
            </a:pPr>
            <a:endParaRPr lang="en-GB" sz="3600" dirty="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sp>
        <p:nvSpPr>
          <p:cNvPr id="14" name="Text Box 2">
            <a:hlinkClick r:id="rId2" action="ppaction://hlinkpres?slideindex=4&amp;slidetitle=Presentación de PowerPoint"/>
          </p:cNvPr>
          <p:cNvSpPr txBox="1">
            <a:spLocks noChangeArrowheads="1"/>
          </p:cNvSpPr>
          <p:nvPr/>
        </p:nvSpPr>
        <p:spPr bwMode="auto">
          <a:xfrm>
            <a:off x="0" y="1112271"/>
            <a:ext cx="9144000" cy="620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eaLnBrk="1" hangingPunct="1">
              <a:lnSpc>
                <a:spcPts val="4100"/>
              </a:lnSpc>
              <a:buClr>
                <a:schemeClr val="tx1"/>
              </a:buClr>
              <a:buSzPct val="100000"/>
              <a:buFont typeface="Wingdings" pitchFamily="2" charset="2"/>
              <a:buChar char="ü"/>
            </a:pPr>
            <a:r>
              <a:rPr lang="en-GB"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 </a:t>
            </a:r>
            <a:r>
              <a:rPr lang="en-GB"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Especiales</a:t>
            </a:r>
            <a:endParaRPr lang="en-GB"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sp>
        <p:nvSpPr>
          <p:cNvPr id="7" name="6 CuadroTexto"/>
          <p:cNvSpPr txBox="1"/>
          <p:nvPr/>
        </p:nvSpPr>
        <p:spPr>
          <a:xfrm>
            <a:off x="285720" y="2071678"/>
            <a:ext cx="5072098" cy="4647426"/>
          </a:xfrm>
          <a:prstGeom prst="rect">
            <a:avLst/>
          </a:prstGeom>
          <a:noFill/>
        </p:spPr>
        <p:txBody>
          <a:bodyPr wrap="square" rtlCol="0">
            <a:spAutoFit/>
          </a:bodyPr>
          <a:lstStyle/>
          <a:p>
            <a:pPr>
              <a:buFont typeface="Wingdings" pitchFamily="2" charset="2"/>
              <a:buChar char="Ø"/>
            </a:pPr>
            <a:endParaRPr lang="es-ES" dirty="0" smtClean="0"/>
          </a:p>
          <a:p>
            <a:pPr>
              <a:buFont typeface="Wingdings" pitchFamily="2" charset="2"/>
              <a:buChar char="Ø"/>
            </a:pPr>
            <a:r>
              <a:rPr lang="es-ES" dirty="0" smtClean="0"/>
              <a:t>Héctor Caballero</a:t>
            </a:r>
          </a:p>
          <a:p>
            <a:pPr>
              <a:buFont typeface="Courier New" pitchFamily="49" charset="0"/>
              <a:buChar char="o"/>
            </a:pPr>
            <a:r>
              <a:rPr lang="es-ES" sz="2000" dirty="0" smtClean="0"/>
              <a:t>Parque Lineal</a:t>
            </a:r>
          </a:p>
          <a:p>
            <a:r>
              <a:rPr lang="es-ES" sz="2000" dirty="0" smtClean="0"/>
              <a:t> (Evento del Alcalde)</a:t>
            </a:r>
          </a:p>
          <a:p>
            <a:endParaRPr lang="es-ES" dirty="0" smtClean="0"/>
          </a:p>
          <a:p>
            <a:pPr>
              <a:buFont typeface="Wingdings" pitchFamily="2" charset="2"/>
              <a:buChar char="Ø"/>
            </a:pPr>
            <a:r>
              <a:rPr lang="es-ES" dirty="0" smtClean="0"/>
              <a:t>Valle Sur</a:t>
            </a:r>
          </a:p>
          <a:p>
            <a:pPr>
              <a:buFont typeface="Courier New" pitchFamily="49" charset="0"/>
              <a:buChar char="o"/>
            </a:pPr>
            <a:r>
              <a:rPr lang="es-ES" sz="2000" dirty="0" smtClean="0"/>
              <a:t>Entrada a la Colonia</a:t>
            </a:r>
          </a:p>
          <a:p>
            <a:pPr>
              <a:buFont typeface="Courier New" pitchFamily="49" charset="0"/>
              <a:buChar char="o"/>
            </a:pPr>
            <a:r>
              <a:rPr lang="es-ES" sz="2000" dirty="0" smtClean="0"/>
              <a:t>Plaza</a:t>
            </a:r>
          </a:p>
          <a:p>
            <a:r>
              <a:rPr lang="es-ES" sz="2000" dirty="0" smtClean="0"/>
              <a:t>(Evento del Alcalde)</a:t>
            </a:r>
          </a:p>
          <a:p>
            <a:pPr>
              <a:buFont typeface="Courier New" pitchFamily="49" charset="0"/>
              <a:buChar char="o"/>
            </a:pPr>
            <a:r>
              <a:rPr lang="es-ES" sz="2000" dirty="0" smtClean="0"/>
              <a:t>Corredor</a:t>
            </a:r>
          </a:p>
          <a:p>
            <a:pPr>
              <a:buFont typeface="Courier New" pitchFamily="49" charset="0"/>
              <a:buChar char="o"/>
            </a:pPr>
            <a:r>
              <a:rPr lang="es-ES" sz="2000" dirty="0" smtClean="0"/>
              <a:t>Descacharrizacion</a:t>
            </a:r>
          </a:p>
          <a:p>
            <a:endParaRPr lang="es-ES" sz="2000" dirty="0" smtClean="0"/>
          </a:p>
          <a:p>
            <a:endParaRPr lang="es-ES" sz="2000" dirty="0" smtClean="0"/>
          </a:p>
          <a:p>
            <a:pPr>
              <a:buFont typeface="Wingdings" pitchFamily="2" charset="2"/>
              <a:buChar char="Ø"/>
            </a:pPr>
            <a:endParaRPr lang="es-ES" sz="2000" dirty="0" smtClean="0"/>
          </a:p>
        </p:txBody>
      </p:sp>
      <p:sp>
        <p:nvSpPr>
          <p:cNvPr id="6" name="5 CuadroTexto"/>
          <p:cNvSpPr txBox="1"/>
          <p:nvPr/>
        </p:nvSpPr>
        <p:spPr>
          <a:xfrm>
            <a:off x="4286248" y="2143116"/>
            <a:ext cx="5072098" cy="3477875"/>
          </a:xfrm>
          <a:prstGeom prst="rect">
            <a:avLst/>
          </a:prstGeom>
          <a:noFill/>
        </p:spPr>
        <p:txBody>
          <a:bodyPr wrap="square" rtlCol="0">
            <a:spAutoFit/>
          </a:bodyPr>
          <a:lstStyle/>
          <a:p>
            <a:endParaRPr lang="es-ES" sz="2000" dirty="0" smtClean="0"/>
          </a:p>
          <a:p>
            <a:pPr>
              <a:buFont typeface="Wingdings" pitchFamily="2" charset="2"/>
              <a:buChar char="Ø"/>
            </a:pPr>
            <a:r>
              <a:rPr lang="es-ES" dirty="0" smtClean="0"/>
              <a:t>Los Valles</a:t>
            </a:r>
          </a:p>
          <a:p>
            <a:pPr>
              <a:buFont typeface="Wingdings" pitchFamily="2" charset="2"/>
              <a:buChar char="Ø"/>
            </a:pPr>
            <a:endParaRPr lang="es-ES" sz="2000" dirty="0" smtClean="0"/>
          </a:p>
          <a:p>
            <a:pPr>
              <a:buFont typeface="Wingdings" pitchFamily="2" charset="2"/>
              <a:buChar char="Ø"/>
            </a:pPr>
            <a:r>
              <a:rPr lang="es-ES" dirty="0" smtClean="0"/>
              <a:t>Charco Azul</a:t>
            </a:r>
          </a:p>
          <a:p>
            <a:pPr>
              <a:buFont typeface="Wingdings" pitchFamily="2" charset="2"/>
              <a:buChar char="Ø"/>
            </a:pPr>
            <a:endParaRPr lang="es-ES" sz="2000" dirty="0" smtClean="0"/>
          </a:p>
          <a:p>
            <a:pPr>
              <a:buFont typeface="Wingdings" pitchFamily="2" charset="2"/>
              <a:buChar char="Ø"/>
            </a:pPr>
            <a:r>
              <a:rPr lang="es-ES" dirty="0" smtClean="0"/>
              <a:t>Deportivo Magdalenas</a:t>
            </a:r>
          </a:p>
          <a:p>
            <a:pPr>
              <a:buFont typeface="Wingdings" pitchFamily="2" charset="2"/>
              <a:buChar char="Ø"/>
            </a:pPr>
            <a:endParaRPr lang="es-ES" sz="2000" dirty="0" smtClean="0"/>
          </a:p>
          <a:p>
            <a:pPr>
              <a:buFont typeface="Wingdings" pitchFamily="2" charset="2"/>
              <a:buChar char="Ø"/>
            </a:pPr>
            <a:r>
              <a:rPr lang="es-ES" dirty="0" smtClean="0"/>
              <a:t>Monumento</a:t>
            </a:r>
          </a:p>
          <a:p>
            <a:endParaRPr lang="es-ES" sz="2000" dirty="0" smtClean="0"/>
          </a:p>
          <a:p>
            <a:pPr>
              <a:buFont typeface="Wingdings" pitchFamily="2" charset="2"/>
              <a:buChar char="Ø"/>
            </a:pPr>
            <a:endParaRPr lang="es-ES" sz="2000" dirty="0" smtClean="0"/>
          </a:p>
        </p:txBody>
      </p:sp>
    </p:spTree>
    <p:extLst>
      <p:ext uri="{BB962C8B-B14F-4D97-AF65-F5344CB8AC3E}">
        <p14:creationId xmlns="" xmlns:p14="http://schemas.microsoft.com/office/powerpoint/2010/main" val="773335845"/>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5 MARZO COL. H. CABALLERO (FOTOS)\durante\19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739457"/>
            <a:ext cx="3989788" cy="248163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099" name="Picture 3" descr="F:\5 MARZO COL. H. CABALLERO (FOTOS)\durante\20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88278" y="1739457"/>
            <a:ext cx="4260186" cy="248163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100" name="Picture 4" descr="F:\5 MARZO COL. H. CABALLERO (FOTOS)\durante\20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67744" y="4221088"/>
            <a:ext cx="4441066" cy="265898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 name="Text Box 2">
            <a:hlinkClick r:id="rId5" action="ppaction://hlinkpres?slideindex=4&amp;slidetitle=Presentación de PowerPoint"/>
          </p:cNvPr>
          <p:cNvSpPr txBox="1">
            <a:spLocks noChangeArrowheads="1"/>
          </p:cNvSpPr>
          <p:nvPr/>
        </p:nvSpPr>
        <p:spPr bwMode="auto">
          <a:xfrm>
            <a:off x="-35496" y="1111667"/>
            <a:ext cx="9144000" cy="57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Hector Caballero</a:t>
            </a:r>
            <a:endParaRPr lang="en-GB" sz="28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sp>
        <p:nvSpPr>
          <p:cNvPr id="8" name="7 Rectángulo"/>
          <p:cNvSpPr/>
          <p:nvPr/>
        </p:nvSpPr>
        <p:spPr>
          <a:xfrm>
            <a:off x="2307083" y="3964994"/>
            <a:ext cx="3868450" cy="400110"/>
          </a:xfrm>
          <a:prstGeom prst="rect">
            <a:avLst/>
          </a:prstGeom>
        </p:spPr>
        <p:txBody>
          <a:bodyPr wrap="square">
            <a:spAutoFit/>
          </a:bodyPr>
          <a:lstStyle/>
          <a:p>
            <a:pPr marL="342900" indent="-342900" algn="ctr">
              <a:buFont typeface="Wingdings" pitchFamily="2" charset="2"/>
              <a:buChar char="ü"/>
            </a:pPr>
            <a:r>
              <a:rPr lang="es-ES" sz="2000" dirty="0" smtClean="0"/>
              <a:t>TRABAJANDO POR TI</a:t>
            </a:r>
            <a:endParaRPr lang="es-MX" sz="2000" dirty="0"/>
          </a:p>
        </p:txBody>
      </p:sp>
      <p:graphicFrame>
        <p:nvGraphicFramePr>
          <p:cNvPr id="7" name="6 Tabla"/>
          <p:cNvGraphicFramePr>
            <a:graphicFrameLocks noGrp="1"/>
          </p:cNvGraphicFramePr>
          <p:nvPr>
            <p:extLst>
              <p:ext uri="{D42A27DB-BD31-4B8C-83A1-F6EECF244321}">
                <p14:modId xmlns="" xmlns:p14="http://schemas.microsoft.com/office/powerpoint/2010/main" val="1688538464"/>
              </p:ext>
            </p:extLst>
          </p:nvPr>
        </p:nvGraphicFramePr>
        <p:xfrm>
          <a:off x="0" y="0"/>
          <a:ext cx="9144000" cy="1208902"/>
        </p:xfrm>
        <a:graphic>
          <a:graphicData uri="http://schemas.openxmlformats.org/drawingml/2006/table">
            <a:tbl>
              <a:tblPr firstRow="1" bandRow="1">
                <a:tableStyleId>{5C22544A-7EE6-4342-B048-85BDC9FD1C3A}</a:tableStyleId>
              </a:tblPr>
              <a:tblGrid>
                <a:gridCol w="1655974"/>
                <a:gridCol w="1080004"/>
                <a:gridCol w="1116956"/>
                <a:gridCol w="1735880"/>
                <a:gridCol w="1572595"/>
                <a:gridCol w="1982591"/>
              </a:tblGrid>
              <a:tr h="574162">
                <a:tc>
                  <a:txBody>
                    <a:bodyPr/>
                    <a:lstStyle/>
                    <a:p>
                      <a:pPr algn="ctr"/>
                      <a:r>
                        <a:rPr lang="es-MX" sz="1200" dirty="0" smtClean="0"/>
                        <a:t>Acción</a:t>
                      </a:r>
                      <a:r>
                        <a:rPr lang="es-MX" sz="1200" baseline="0" dirty="0" smtClean="0"/>
                        <a:t> Realizada</a:t>
                      </a:r>
                      <a:endParaRPr lang="es-MX" sz="1200" dirty="0"/>
                    </a:p>
                  </a:txBody>
                  <a:tcPr anchor="ctr"/>
                </a:tc>
                <a:tc>
                  <a:txBody>
                    <a:bodyPr/>
                    <a:lstStyle/>
                    <a:p>
                      <a:pPr algn="ctr"/>
                      <a:r>
                        <a:rPr lang="es-MX" sz="1200" dirty="0" smtClean="0"/>
                        <a:t>Días</a:t>
                      </a:r>
                      <a:r>
                        <a:rPr lang="es-MX" sz="1200" baseline="0" dirty="0" smtClean="0"/>
                        <a:t> Laborados</a:t>
                      </a:r>
                      <a:endParaRPr lang="es-MX" sz="1200" dirty="0"/>
                    </a:p>
                  </a:txBody>
                  <a:tcPr anchor="ctr"/>
                </a:tc>
                <a:tc>
                  <a:txBody>
                    <a:bodyPr/>
                    <a:lstStyle/>
                    <a:p>
                      <a:pPr algn="ctr"/>
                      <a:r>
                        <a:rPr lang="es-MX" sz="1200" dirty="0" smtClean="0"/>
                        <a:t>Personal </a:t>
                      </a:r>
                    </a:p>
                    <a:p>
                      <a:pPr algn="ctr"/>
                      <a:r>
                        <a:rPr lang="es-MX" sz="1200" dirty="0" smtClean="0"/>
                        <a:t>Asignado</a:t>
                      </a:r>
                      <a:endParaRPr lang="es-MX"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dirty="0" smtClean="0">
                          <a:solidFill>
                            <a:schemeClr val="tx1"/>
                          </a:solidFill>
                        </a:rPr>
                        <a:t>Medida</a:t>
                      </a:r>
                      <a:r>
                        <a:rPr lang="es-MX" sz="1200" baseline="0" dirty="0" smtClean="0">
                          <a:solidFill>
                            <a:schemeClr val="tx1"/>
                          </a:solidFill>
                        </a:rPr>
                        <a:t> aproximada del área</a:t>
                      </a:r>
                      <a:endParaRPr lang="es-MX" sz="1200" dirty="0" smtClean="0">
                        <a:solidFill>
                          <a:schemeClr val="tx1"/>
                        </a:solidFill>
                      </a:endParaRPr>
                    </a:p>
                    <a:p>
                      <a:pPr algn="ctr"/>
                      <a:endParaRPr lang="es-MX" sz="1200" dirty="0"/>
                    </a:p>
                  </a:txBody>
                  <a:tcPr anchor="ctr"/>
                </a:tc>
                <a:tc>
                  <a:txBody>
                    <a:bodyPr/>
                    <a:lstStyle/>
                    <a:p>
                      <a:pPr algn="ctr"/>
                      <a:r>
                        <a:rPr lang="es-MX" sz="1200" dirty="0" smtClean="0"/>
                        <a:t>Llantas Recolectadas</a:t>
                      </a:r>
                      <a:endParaRPr lang="es-MX" sz="1200" dirty="0"/>
                    </a:p>
                  </a:txBody>
                  <a:tcPr anchor="ctr"/>
                </a:tc>
                <a:tc>
                  <a:txBody>
                    <a:bodyPr/>
                    <a:lstStyle/>
                    <a:p>
                      <a:pPr algn="ctr"/>
                      <a:r>
                        <a:rPr lang="es-MX" sz="1200" dirty="0" smtClean="0"/>
                        <a:t>Basura</a:t>
                      </a:r>
                      <a:r>
                        <a:rPr lang="es-MX" sz="1200" baseline="0" dirty="0" smtClean="0"/>
                        <a:t> Recolectada </a:t>
                      </a:r>
                    </a:p>
                    <a:p>
                      <a:pPr algn="ctr"/>
                      <a:r>
                        <a:rPr lang="es-MX" sz="1200" baseline="0" dirty="0" smtClean="0"/>
                        <a:t>(Kg. Aprox.)</a:t>
                      </a:r>
                      <a:endParaRPr lang="es-MX" sz="1200" dirty="0"/>
                    </a:p>
                  </a:txBody>
                  <a:tcPr anchor="ctr"/>
                </a:tc>
              </a:tr>
              <a:tr h="568822">
                <a:tc>
                  <a:txBody>
                    <a:bodyPr/>
                    <a:lstStyle/>
                    <a:p>
                      <a:pPr algn="ctr"/>
                      <a:r>
                        <a:rPr lang="es-MX" sz="1200" b="1" i="1" dirty="0" smtClean="0">
                          <a:solidFill>
                            <a:schemeClr val="bg1"/>
                          </a:solidFill>
                        </a:rPr>
                        <a:t>Barrido Manual</a:t>
                      </a:r>
                      <a:r>
                        <a:rPr lang="es-MX" sz="1200" b="1" i="1" baseline="0" dirty="0" smtClean="0">
                          <a:solidFill>
                            <a:schemeClr val="bg1"/>
                          </a:solidFill>
                        </a:rPr>
                        <a:t> y Pepena de Basura</a:t>
                      </a:r>
                      <a:endParaRPr lang="es-MX" sz="1200" b="1" i="1" dirty="0">
                        <a:solidFill>
                          <a:schemeClr val="bg1"/>
                        </a:solidFill>
                      </a:endParaRPr>
                    </a:p>
                  </a:txBody>
                  <a:tcPr anchor="ctr"/>
                </a:tc>
                <a:tc>
                  <a:txBody>
                    <a:bodyPr/>
                    <a:lstStyle/>
                    <a:p>
                      <a:pPr algn="ctr"/>
                      <a:r>
                        <a:rPr lang="es-MX" sz="1200" b="1" i="1" dirty="0" smtClean="0">
                          <a:solidFill>
                            <a:schemeClr val="bg1"/>
                          </a:solidFill>
                        </a:rPr>
                        <a:t>3</a:t>
                      </a:r>
                      <a:endParaRPr lang="es-MX" sz="1200" b="1" i="1" dirty="0">
                        <a:solidFill>
                          <a:schemeClr val="bg1"/>
                        </a:solidFill>
                      </a:endParaRPr>
                    </a:p>
                  </a:txBody>
                  <a:tcPr anchor="ctr"/>
                </a:tc>
                <a:tc>
                  <a:txBody>
                    <a:bodyPr/>
                    <a:lstStyle/>
                    <a:p>
                      <a:pPr algn="ctr"/>
                      <a:r>
                        <a:rPr lang="es-MX" sz="1200" b="1" i="1" dirty="0" smtClean="0">
                          <a:solidFill>
                            <a:schemeClr val="bg1"/>
                          </a:solidFill>
                        </a:rPr>
                        <a:t>10</a:t>
                      </a:r>
                      <a:endParaRPr lang="es-MX" sz="1200" b="1" i="1" dirty="0">
                        <a:solidFill>
                          <a:schemeClr val="bg1"/>
                        </a:solidFill>
                      </a:endParaRPr>
                    </a:p>
                  </a:txBody>
                  <a:tcPr anchor="ctr"/>
                </a:tc>
                <a:tc>
                  <a:txBody>
                    <a:bodyPr/>
                    <a:lstStyle/>
                    <a:p>
                      <a:pPr algn="ctr"/>
                      <a:r>
                        <a:rPr lang="es-MX" sz="1200" b="1" i="1" dirty="0" smtClean="0">
                          <a:solidFill>
                            <a:schemeClr val="bg1"/>
                          </a:solidFill>
                        </a:rPr>
                        <a:t>2.3 km</a:t>
                      </a:r>
                      <a:endParaRPr lang="es-MX" sz="1200" b="1" i="1" dirty="0">
                        <a:solidFill>
                          <a:schemeClr val="bg1"/>
                        </a:solidFill>
                      </a:endParaRPr>
                    </a:p>
                  </a:txBody>
                  <a:tcPr anchor="ctr"/>
                </a:tc>
                <a:tc>
                  <a:txBody>
                    <a:bodyPr/>
                    <a:lstStyle/>
                    <a:p>
                      <a:pPr algn="ctr"/>
                      <a:r>
                        <a:rPr lang="es-MX" sz="1200" b="1" i="1" dirty="0" smtClean="0">
                          <a:solidFill>
                            <a:schemeClr val="bg1"/>
                          </a:solidFill>
                        </a:rPr>
                        <a:t>20</a:t>
                      </a:r>
                      <a:endParaRPr lang="es-MX" sz="1200" b="1" i="1" dirty="0">
                        <a:solidFill>
                          <a:schemeClr val="bg1"/>
                        </a:solidFill>
                      </a:endParaRPr>
                    </a:p>
                  </a:txBody>
                  <a:tcPr anchor="ctr"/>
                </a:tc>
                <a:tc>
                  <a:txBody>
                    <a:bodyPr/>
                    <a:lstStyle/>
                    <a:p>
                      <a:pPr algn="ctr"/>
                      <a:r>
                        <a:rPr lang="es-MX" sz="1200" b="1" i="1" dirty="0" smtClean="0">
                          <a:solidFill>
                            <a:schemeClr val="bg1"/>
                          </a:solidFill>
                        </a:rPr>
                        <a:t>915</a:t>
                      </a:r>
                      <a:endParaRPr lang="es-MX" sz="1200" b="1" i="1" dirty="0">
                        <a:solidFill>
                          <a:schemeClr val="bg1"/>
                        </a:solidFill>
                      </a:endParaRPr>
                    </a:p>
                  </a:txBody>
                  <a:tcPr anchor="ctr"/>
                </a:tc>
              </a:tr>
            </a:tbl>
          </a:graphicData>
        </a:graphic>
      </p:graphicFrame>
      <p:sp>
        <p:nvSpPr>
          <p:cNvPr id="9" name="8 CuadroTexto"/>
          <p:cNvSpPr txBox="1"/>
          <p:nvPr/>
        </p:nvSpPr>
        <p:spPr>
          <a:xfrm>
            <a:off x="7143768" y="4286256"/>
            <a:ext cx="1428760" cy="923330"/>
          </a:xfrm>
          <a:prstGeom prst="rect">
            <a:avLst/>
          </a:prstGeom>
          <a:noFill/>
        </p:spPr>
        <p:txBody>
          <a:bodyPr wrap="square" rtlCol="0">
            <a:spAutoFit/>
          </a:bodyPr>
          <a:lstStyle/>
          <a:p>
            <a:r>
              <a:rPr lang="es-ES" sz="1800" dirty="0" smtClean="0"/>
              <a:t>Bolsas Utilizadas</a:t>
            </a:r>
          </a:p>
          <a:p>
            <a:r>
              <a:rPr lang="es-ES" sz="1800" dirty="0" smtClean="0"/>
              <a:t>40</a:t>
            </a:r>
            <a:endParaRPr lang="es-ES" sz="1800" dirty="0"/>
          </a:p>
        </p:txBody>
      </p:sp>
      <p:sp>
        <p:nvSpPr>
          <p:cNvPr id="10" name="9 CuadroTexto"/>
          <p:cNvSpPr txBox="1"/>
          <p:nvPr/>
        </p:nvSpPr>
        <p:spPr>
          <a:xfrm>
            <a:off x="240167" y="4434476"/>
            <a:ext cx="1714512" cy="646331"/>
          </a:xfrm>
          <a:prstGeom prst="rect">
            <a:avLst/>
          </a:prstGeom>
          <a:noFill/>
        </p:spPr>
        <p:txBody>
          <a:bodyPr wrap="square" rtlCol="0">
            <a:spAutoFit/>
          </a:bodyPr>
          <a:lstStyle/>
          <a:p>
            <a:r>
              <a:rPr lang="es-ES" sz="1800" dirty="0" smtClean="0"/>
              <a:t>Limpieza del Parque Lineal</a:t>
            </a:r>
            <a:endParaRPr lang="es-ES" sz="1800" dirty="0"/>
          </a:p>
        </p:txBody>
      </p:sp>
    </p:spTree>
    <p:extLst>
      <p:ext uri="{BB962C8B-B14F-4D97-AF65-F5344CB8AC3E}">
        <p14:creationId xmlns="" xmlns:p14="http://schemas.microsoft.com/office/powerpoint/2010/main" val="1018559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sp>
        <p:nvSpPr>
          <p:cNvPr id="4" name="1 Título"/>
          <p:cNvSpPr>
            <a:spLocks noGrp="1"/>
          </p:cNvSpPr>
          <p:nvPr>
            <p:ph type="title"/>
          </p:nvPr>
        </p:nvSpPr>
        <p:spPr>
          <a:xfrm>
            <a:off x="457200" y="274638"/>
            <a:ext cx="8229600" cy="1143000"/>
          </a:xfrm>
        </p:spPr>
        <p:txBody>
          <a:bodyPr/>
          <a:lstStyle/>
          <a:p>
            <a:r>
              <a:rPr lang="es-MX" dirty="0" smtClean="0"/>
              <a:t>Recreativo Magdalena</a:t>
            </a:r>
            <a:endParaRPr lang="es-MX" dirty="0"/>
          </a:p>
        </p:txBody>
      </p:sp>
      <p:graphicFrame>
        <p:nvGraphicFramePr>
          <p:cNvPr id="9" name="8 Tabla"/>
          <p:cNvGraphicFramePr>
            <a:graphicFrameLocks noGrp="1"/>
          </p:cNvGraphicFramePr>
          <p:nvPr/>
        </p:nvGraphicFramePr>
        <p:xfrm>
          <a:off x="899592" y="1844820"/>
          <a:ext cx="7056784" cy="3816428"/>
        </p:xfrm>
        <a:graphic>
          <a:graphicData uri="http://schemas.openxmlformats.org/drawingml/2006/table">
            <a:tbl>
              <a:tblPr/>
              <a:tblGrid>
                <a:gridCol w="792088"/>
                <a:gridCol w="6264696"/>
              </a:tblGrid>
              <a:tr h="346948">
                <a:tc>
                  <a:txBody>
                    <a:bodyPr/>
                    <a:lstStyle/>
                    <a:p>
                      <a:pPr algn="ctr" fontAlgn="ctr"/>
                      <a:r>
                        <a:rPr lang="es-MX" sz="1400" b="0" i="0" u="none" strike="noStrike" dirty="0" smtClean="0">
                          <a:solidFill>
                            <a:srgbClr val="000000"/>
                          </a:solidFill>
                          <a:latin typeface="Calibri"/>
                        </a:rPr>
                        <a:t>Cantidad</a:t>
                      </a:r>
                      <a:endParaRPr lang="es-MX" sz="1400" b="0" i="0" u="none" strike="noStrike" dirty="0">
                        <a:solidFill>
                          <a:srgbClr val="000000"/>
                        </a:solidFill>
                        <a:latin typeface="Calibri"/>
                      </a:endParaRP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400" b="0" i="0" u="none" strike="noStrike" dirty="0">
                          <a:solidFill>
                            <a:srgbClr val="000000"/>
                          </a:solidFill>
                          <a:latin typeface="Calibri"/>
                        </a:rPr>
                        <a:t>Material Utilizado</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r>
              <a:tr h="346948">
                <a:tc>
                  <a:txBody>
                    <a:bodyPr/>
                    <a:lstStyle/>
                    <a:p>
                      <a:pPr algn="ctr" fontAlgn="ctr"/>
                      <a:r>
                        <a:rPr lang="es-MX" sz="1400" b="0" i="0" u="none" strike="noStrike" dirty="0">
                          <a:solidFill>
                            <a:srgbClr val="000000"/>
                          </a:solidFill>
                          <a:latin typeface="Calibri"/>
                        </a:rPr>
                        <a:t>1</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100" b="0" i="0" u="none" strike="noStrike" dirty="0">
                          <a:solidFill>
                            <a:srgbClr val="000000"/>
                          </a:solidFill>
                          <a:latin typeface="Calibri"/>
                        </a:rPr>
                        <a:t>3 cajas de cable calibre 12</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346948">
                <a:tc>
                  <a:txBody>
                    <a:bodyPr/>
                    <a:lstStyle/>
                    <a:p>
                      <a:pPr algn="ctr" fontAlgn="ctr"/>
                      <a:r>
                        <a:rPr lang="es-MX" sz="1400" b="0" i="0" u="none" strike="noStrike" dirty="0">
                          <a:solidFill>
                            <a:srgbClr val="000000"/>
                          </a:solidFill>
                          <a:latin typeface="Calibri"/>
                        </a:rPr>
                        <a:t>2</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100" b="0" i="0" u="none" strike="noStrike" dirty="0">
                          <a:solidFill>
                            <a:srgbClr val="000000"/>
                          </a:solidFill>
                          <a:latin typeface="Calibri"/>
                        </a:rPr>
                        <a:t>8 rosetas +2 que ya se </a:t>
                      </a:r>
                      <a:r>
                        <a:rPr lang="es-MX" sz="1100" b="0" i="0" u="none" strike="noStrike" dirty="0" err="1">
                          <a:solidFill>
                            <a:srgbClr val="000000"/>
                          </a:solidFill>
                          <a:latin typeface="Calibri"/>
                        </a:rPr>
                        <a:t>tenian</a:t>
                      </a:r>
                      <a:endParaRPr lang="es-MX" sz="1100" b="0" i="0" u="none" strike="noStrike" dirty="0">
                        <a:solidFill>
                          <a:srgbClr val="000000"/>
                        </a:solidFill>
                        <a:latin typeface="Calibri"/>
                      </a:endParaRP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346948">
                <a:tc>
                  <a:txBody>
                    <a:bodyPr/>
                    <a:lstStyle/>
                    <a:p>
                      <a:pPr algn="ctr" fontAlgn="ctr"/>
                      <a:r>
                        <a:rPr lang="es-MX" sz="1400" b="0" i="0" u="none" strike="noStrike" dirty="0">
                          <a:solidFill>
                            <a:srgbClr val="000000"/>
                          </a:solidFill>
                          <a:latin typeface="Calibri"/>
                        </a:rPr>
                        <a:t>3</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100" b="0" i="0" u="none" strike="noStrike">
                          <a:solidFill>
                            <a:srgbClr val="000000"/>
                          </a:solidFill>
                          <a:latin typeface="Calibri"/>
                        </a:rPr>
                        <a:t>10 focos ahorradores de 75 watts</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346948">
                <a:tc>
                  <a:txBody>
                    <a:bodyPr/>
                    <a:lstStyle/>
                    <a:p>
                      <a:pPr algn="ctr" fontAlgn="ctr"/>
                      <a:r>
                        <a:rPr lang="es-MX" sz="1400" b="0" i="0" u="none" strike="noStrike" dirty="0">
                          <a:solidFill>
                            <a:srgbClr val="000000"/>
                          </a:solidFill>
                          <a:latin typeface="Calibri"/>
                        </a:rPr>
                        <a:t>4</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100" b="0" i="0" u="none" strike="noStrike">
                          <a:solidFill>
                            <a:srgbClr val="000000"/>
                          </a:solidFill>
                          <a:latin typeface="Calibri"/>
                        </a:rPr>
                        <a:t>100 metros de manguera de 1/2 pulgada</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346948">
                <a:tc>
                  <a:txBody>
                    <a:bodyPr/>
                    <a:lstStyle/>
                    <a:p>
                      <a:pPr algn="ctr" fontAlgn="ctr"/>
                      <a:r>
                        <a:rPr lang="es-MX" sz="1400" b="0" i="0" u="none" strike="noStrike" dirty="0">
                          <a:solidFill>
                            <a:srgbClr val="000000"/>
                          </a:solidFill>
                          <a:latin typeface="Calibri"/>
                        </a:rPr>
                        <a:t>5</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100" b="0" i="0" u="none" strike="noStrike">
                          <a:solidFill>
                            <a:srgbClr val="000000"/>
                          </a:solidFill>
                          <a:latin typeface="Calibri"/>
                        </a:rPr>
                        <a:t>1 pastilla de 15 amperes</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346948">
                <a:tc>
                  <a:txBody>
                    <a:bodyPr/>
                    <a:lstStyle/>
                    <a:p>
                      <a:pPr algn="ctr" fontAlgn="ctr"/>
                      <a:r>
                        <a:rPr lang="es-MX" sz="1400" b="0" i="0" u="none" strike="noStrike" dirty="0">
                          <a:solidFill>
                            <a:srgbClr val="000000"/>
                          </a:solidFill>
                          <a:latin typeface="Calibri"/>
                        </a:rPr>
                        <a:t>6</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100" b="0" i="0" u="none" strike="noStrike">
                          <a:solidFill>
                            <a:srgbClr val="000000"/>
                          </a:solidFill>
                          <a:latin typeface="Calibri"/>
                        </a:rPr>
                        <a:t>30 abrazaderas de 1/2</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346948">
                <a:tc>
                  <a:txBody>
                    <a:bodyPr/>
                    <a:lstStyle/>
                    <a:p>
                      <a:pPr algn="ctr" fontAlgn="ctr"/>
                      <a:r>
                        <a:rPr lang="es-MX" sz="1400" b="0" i="0" u="none" strike="noStrike" dirty="0">
                          <a:solidFill>
                            <a:srgbClr val="000000"/>
                          </a:solidFill>
                          <a:latin typeface="Calibri"/>
                        </a:rPr>
                        <a:t>7</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100" b="0" i="0" u="none" strike="noStrike">
                          <a:solidFill>
                            <a:srgbClr val="000000"/>
                          </a:solidFill>
                          <a:latin typeface="Calibri"/>
                        </a:rPr>
                        <a:t>50 metros de manguera de 2 pulgadas</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346948">
                <a:tc>
                  <a:txBody>
                    <a:bodyPr/>
                    <a:lstStyle/>
                    <a:p>
                      <a:pPr algn="ctr" fontAlgn="ctr"/>
                      <a:r>
                        <a:rPr lang="es-MX" sz="1400" b="0" i="0" u="none" strike="noStrike" dirty="0">
                          <a:solidFill>
                            <a:srgbClr val="000000"/>
                          </a:solidFill>
                          <a:latin typeface="Calibri"/>
                        </a:rPr>
                        <a:t>8</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100" b="0" i="0" u="none" strike="noStrike">
                          <a:solidFill>
                            <a:srgbClr val="000000"/>
                          </a:solidFill>
                          <a:latin typeface="Calibri"/>
                        </a:rPr>
                        <a:t>50 metros de cable calibre 4</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346948">
                <a:tc>
                  <a:txBody>
                    <a:bodyPr/>
                    <a:lstStyle/>
                    <a:p>
                      <a:pPr algn="ctr" fontAlgn="ctr"/>
                      <a:r>
                        <a:rPr lang="es-MX" sz="1400" b="0" i="0" u="none" strike="noStrike" dirty="0">
                          <a:solidFill>
                            <a:srgbClr val="000000"/>
                          </a:solidFill>
                          <a:latin typeface="Calibri"/>
                        </a:rPr>
                        <a:t>9</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100" b="0" i="0" u="none" strike="noStrike">
                          <a:solidFill>
                            <a:srgbClr val="000000"/>
                          </a:solidFill>
                          <a:latin typeface="Calibri"/>
                        </a:rPr>
                        <a:t>2 apagadores con tapa</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346948">
                <a:tc>
                  <a:txBody>
                    <a:bodyPr/>
                    <a:lstStyle/>
                    <a:p>
                      <a:pPr algn="ctr" fontAlgn="ctr"/>
                      <a:r>
                        <a:rPr lang="es-MX" sz="1400" b="0" i="0" u="none" strike="noStrike" dirty="0">
                          <a:solidFill>
                            <a:srgbClr val="000000"/>
                          </a:solidFill>
                          <a:latin typeface="Calibri"/>
                        </a:rPr>
                        <a:t>10</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ctr" fontAlgn="ctr"/>
                      <a:r>
                        <a:rPr lang="es-MX" sz="1100" b="0" i="0" u="none" strike="noStrike" dirty="0">
                          <a:solidFill>
                            <a:srgbClr val="000000"/>
                          </a:solidFill>
                          <a:latin typeface="Calibri"/>
                        </a:rPr>
                        <a:t>4 cintas de aislar</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sp>
        <p:nvSpPr>
          <p:cNvPr id="10" name="9 CuadroTexto"/>
          <p:cNvSpPr txBox="1"/>
          <p:nvPr/>
        </p:nvSpPr>
        <p:spPr>
          <a:xfrm>
            <a:off x="2699792" y="1187460"/>
            <a:ext cx="3528392" cy="369332"/>
          </a:xfrm>
          <a:prstGeom prst="rect">
            <a:avLst/>
          </a:prstGeom>
          <a:noFill/>
        </p:spPr>
        <p:txBody>
          <a:bodyPr wrap="square" rtlCol="0">
            <a:spAutoFit/>
          </a:bodyPr>
          <a:lstStyle/>
          <a:p>
            <a:pPr algn="ctr"/>
            <a:r>
              <a:rPr lang="es-MX" dirty="0" smtClean="0"/>
              <a:t>Material Utilizado para los Trabajos</a:t>
            </a:r>
            <a:endParaRPr lang="es-MX" dirty="0"/>
          </a:p>
        </p:txBody>
      </p:sp>
      <p:pic>
        <p:nvPicPr>
          <p:cNvPr id="11" name="Picture 2" descr="C:\Users\tomas garza\Desktop\JUAREZ.gif"/>
          <p:cNvPicPr>
            <a:picLocks noChangeAspect="1" noChangeArrowheads="1"/>
          </p:cNvPicPr>
          <p:nvPr/>
        </p:nvPicPr>
        <p:blipFill>
          <a:blip r:embed="rId3" cstate="print"/>
          <a:srcRect/>
          <a:stretch>
            <a:fillRect/>
          </a:stretch>
        </p:blipFill>
        <p:spPr bwMode="auto">
          <a:xfrm>
            <a:off x="7255827" y="8800"/>
            <a:ext cx="1852677" cy="1620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Documents and Settings\Usuario\Escritorio\José León\MARZO - 14\Nueva carpeta\Valle Sur 030314\Antes\DSC05118.JPG"/>
          <p:cNvPicPr>
            <a:picLocks noChangeAspect="1" noChangeArrowheads="1"/>
          </p:cNvPicPr>
          <p:nvPr/>
        </p:nvPicPr>
        <p:blipFill>
          <a:blip r:embed="rId2" cstate="print"/>
          <a:srcRect/>
          <a:stretch>
            <a:fillRect/>
          </a:stretch>
        </p:blipFill>
        <p:spPr bwMode="auto">
          <a:xfrm>
            <a:off x="108521" y="1700808"/>
            <a:ext cx="4572000" cy="2664296"/>
          </a:xfrm>
          <a:prstGeom prst="rect">
            <a:avLst/>
          </a:prstGeom>
          <a:ln>
            <a:noFill/>
          </a:ln>
          <a:effectLst>
            <a:softEdge rad="112500"/>
          </a:effectLst>
        </p:spPr>
      </p:pic>
      <p:pic>
        <p:nvPicPr>
          <p:cNvPr id="3" name="Picture 4" descr="C:\Documents and Settings\Usuario\Escritorio\José León\MARZO - 14\Nueva carpeta\Valle Sur 030314\DSC05200.JPG"/>
          <p:cNvPicPr>
            <a:picLocks noChangeAspect="1" noChangeArrowheads="1"/>
          </p:cNvPicPr>
          <p:nvPr/>
        </p:nvPicPr>
        <p:blipFill>
          <a:blip r:embed="rId3" cstate="print"/>
          <a:srcRect/>
          <a:stretch>
            <a:fillRect/>
          </a:stretch>
        </p:blipFill>
        <p:spPr bwMode="auto">
          <a:xfrm>
            <a:off x="2394521" y="4170716"/>
            <a:ext cx="4464839" cy="2714668"/>
          </a:xfrm>
          <a:prstGeom prst="rect">
            <a:avLst/>
          </a:prstGeom>
          <a:ln>
            <a:noFill/>
          </a:ln>
          <a:effectLst>
            <a:softEdge rad="112500"/>
          </a:effectLst>
        </p:spPr>
      </p:pic>
      <p:pic>
        <p:nvPicPr>
          <p:cNvPr id="1026" name="Picture 2" descr="E:\4 MARZO COL. VALLE SUR (FOTOS)\durante\06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80521" y="1700808"/>
            <a:ext cx="4357681" cy="266429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 name="Text Box 2"/>
          <p:cNvSpPr txBox="1">
            <a:spLocks noChangeArrowheads="1"/>
          </p:cNvSpPr>
          <p:nvPr/>
        </p:nvSpPr>
        <p:spPr bwMode="auto">
          <a:xfrm>
            <a:off x="108520" y="262805"/>
            <a:ext cx="9144000" cy="620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eaLnBrk="1" hangingPunct="1">
              <a:lnSpc>
                <a:spcPts val="4100"/>
              </a:lnSpc>
              <a:buClr>
                <a:srgbClr val="660066"/>
              </a:buClr>
              <a:buSzPct val="100000"/>
              <a:buFont typeface="Arial" charset="0"/>
              <a:buNone/>
            </a:pPr>
            <a:r>
              <a:rPr lang="en-GB" sz="4500" dirty="0"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VALLE SUR</a:t>
            </a:r>
          </a:p>
        </p:txBody>
      </p:sp>
      <p:sp>
        <p:nvSpPr>
          <p:cNvPr id="8" name="7 Rectángulo"/>
          <p:cNvSpPr/>
          <p:nvPr/>
        </p:nvSpPr>
        <p:spPr>
          <a:xfrm>
            <a:off x="285720" y="3286124"/>
            <a:ext cx="2500298" cy="400110"/>
          </a:xfrm>
          <a:prstGeom prst="rect">
            <a:avLst/>
          </a:prstGeom>
        </p:spPr>
        <p:txBody>
          <a:bodyPr wrap="square">
            <a:spAutoFit/>
          </a:bodyPr>
          <a:lstStyle/>
          <a:p>
            <a:pPr marL="342900" indent="-342900" algn="ctr">
              <a:buFont typeface="Wingdings" pitchFamily="2" charset="2"/>
              <a:buChar char="ü"/>
            </a:pPr>
            <a:r>
              <a:rPr lang="es-ES" sz="2000" dirty="0" smtClean="0">
                <a:solidFill>
                  <a:srgbClr val="002060"/>
                </a:solidFill>
              </a:rPr>
              <a:t>ANTES</a:t>
            </a:r>
            <a:endParaRPr lang="es-MX" sz="2000" dirty="0">
              <a:solidFill>
                <a:srgbClr val="002060"/>
              </a:solidFill>
            </a:endParaRPr>
          </a:p>
        </p:txBody>
      </p:sp>
      <p:sp>
        <p:nvSpPr>
          <p:cNvPr id="9" name="8 Rectángulo"/>
          <p:cNvSpPr/>
          <p:nvPr/>
        </p:nvSpPr>
        <p:spPr>
          <a:xfrm>
            <a:off x="6068146" y="3316922"/>
            <a:ext cx="2500298" cy="400110"/>
          </a:xfrm>
          <a:prstGeom prst="rect">
            <a:avLst/>
          </a:prstGeom>
        </p:spPr>
        <p:txBody>
          <a:bodyPr wrap="square">
            <a:spAutoFit/>
          </a:bodyPr>
          <a:lstStyle/>
          <a:p>
            <a:pPr marL="342900" indent="-342900" algn="ctr">
              <a:buFont typeface="Wingdings" pitchFamily="2" charset="2"/>
              <a:buChar char="ü"/>
            </a:pPr>
            <a:r>
              <a:rPr lang="es-ES" sz="2000" dirty="0" smtClean="0">
                <a:solidFill>
                  <a:srgbClr val="002060"/>
                </a:solidFill>
              </a:rPr>
              <a:t>DURANTE</a:t>
            </a:r>
            <a:endParaRPr lang="es-MX" sz="2000" dirty="0">
              <a:solidFill>
                <a:srgbClr val="002060"/>
              </a:solidFill>
            </a:endParaRPr>
          </a:p>
        </p:txBody>
      </p:sp>
      <p:sp>
        <p:nvSpPr>
          <p:cNvPr id="10" name="9 Rectángulo"/>
          <p:cNvSpPr/>
          <p:nvPr/>
        </p:nvSpPr>
        <p:spPr>
          <a:xfrm>
            <a:off x="2807296" y="6223321"/>
            <a:ext cx="2500298" cy="461665"/>
          </a:xfrm>
          <a:prstGeom prst="rect">
            <a:avLst/>
          </a:prstGeom>
        </p:spPr>
        <p:txBody>
          <a:bodyPr wrap="square">
            <a:spAutoFit/>
          </a:bodyPr>
          <a:lstStyle/>
          <a:p>
            <a:pPr marL="342900" indent="-342900" algn="ctr">
              <a:buFont typeface="Wingdings" pitchFamily="2" charset="2"/>
              <a:buChar char="ü"/>
            </a:pPr>
            <a:r>
              <a:rPr lang="es-ES" b="1" dirty="0" smtClean="0">
                <a:solidFill>
                  <a:srgbClr val="002060"/>
                </a:solidFill>
              </a:rPr>
              <a:t>Juárez </a:t>
            </a:r>
            <a:r>
              <a:rPr lang="es-ES" b="1" dirty="0" smtClean="0">
                <a:solidFill>
                  <a:srgbClr val="002060"/>
                </a:solidFill>
                <a:latin typeface="Brush Script MT" pitchFamily="66" charset="0"/>
              </a:rPr>
              <a:t>Cambia</a:t>
            </a:r>
            <a:endParaRPr lang="es-MX" dirty="0">
              <a:solidFill>
                <a:srgbClr val="002060"/>
              </a:solidFill>
            </a:endParaRPr>
          </a:p>
        </p:txBody>
      </p:sp>
      <p:sp>
        <p:nvSpPr>
          <p:cNvPr id="11" name="Text Box 2">
            <a:hlinkClick r:id="rId5" action="ppaction://hlinkpres?slideindex=4&amp;slidetitle=Presentación de PowerPoint"/>
          </p:cNvPr>
          <p:cNvSpPr txBox="1">
            <a:spLocks noChangeArrowheads="1"/>
          </p:cNvSpPr>
          <p:nvPr/>
        </p:nvSpPr>
        <p:spPr bwMode="auto">
          <a:xfrm>
            <a:off x="-35496" y="1111667"/>
            <a:ext cx="9144000" cy="57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Valle Sur</a:t>
            </a:r>
            <a:endParaRPr lang="en-GB" sz="28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graphicFrame>
        <p:nvGraphicFramePr>
          <p:cNvPr id="12" name="11 Tabla"/>
          <p:cNvGraphicFramePr>
            <a:graphicFrameLocks noGrp="1"/>
          </p:cNvGraphicFramePr>
          <p:nvPr>
            <p:extLst>
              <p:ext uri="{D42A27DB-BD31-4B8C-83A1-F6EECF244321}">
                <p14:modId xmlns="" xmlns:p14="http://schemas.microsoft.com/office/powerpoint/2010/main" val="1688538464"/>
              </p:ext>
            </p:extLst>
          </p:nvPr>
        </p:nvGraphicFramePr>
        <p:xfrm>
          <a:off x="0" y="0"/>
          <a:ext cx="9144000" cy="1208902"/>
        </p:xfrm>
        <a:graphic>
          <a:graphicData uri="http://schemas.openxmlformats.org/drawingml/2006/table">
            <a:tbl>
              <a:tblPr firstRow="1" bandRow="1">
                <a:tableStyleId>{5C22544A-7EE6-4342-B048-85BDC9FD1C3A}</a:tableStyleId>
              </a:tblPr>
              <a:tblGrid>
                <a:gridCol w="1655974"/>
                <a:gridCol w="1080004"/>
                <a:gridCol w="1116956"/>
                <a:gridCol w="1735880"/>
                <a:gridCol w="1572595"/>
                <a:gridCol w="1982591"/>
              </a:tblGrid>
              <a:tr h="574162">
                <a:tc>
                  <a:txBody>
                    <a:bodyPr/>
                    <a:lstStyle/>
                    <a:p>
                      <a:pPr algn="ctr"/>
                      <a:r>
                        <a:rPr lang="es-MX" sz="1200" dirty="0" smtClean="0"/>
                        <a:t>Acción</a:t>
                      </a:r>
                      <a:r>
                        <a:rPr lang="es-MX" sz="1200" baseline="0" dirty="0" smtClean="0"/>
                        <a:t> Realizada</a:t>
                      </a:r>
                      <a:endParaRPr lang="es-MX" sz="1200" dirty="0"/>
                    </a:p>
                  </a:txBody>
                  <a:tcPr anchor="ctr"/>
                </a:tc>
                <a:tc>
                  <a:txBody>
                    <a:bodyPr/>
                    <a:lstStyle/>
                    <a:p>
                      <a:pPr algn="ctr"/>
                      <a:r>
                        <a:rPr lang="es-MX" sz="1200" dirty="0" smtClean="0"/>
                        <a:t>Días</a:t>
                      </a:r>
                      <a:r>
                        <a:rPr lang="es-MX" sz="1200" baseline="0" dirty="0" smtClean="0"/>
                        <a:t> Laborados</a:t>
                      </a:r>
                      <a:endParaRPr lang="es-MX" sz="1200" dirty="0"/>
                    </a:p>
                  </a:txBody>
                  <a:tcPr anchor="ctr"/>
                </a:tc>
                <a:tc>
                  <a:txBody>
                    <a:bodyPr/>
                    <a:lstStyle/>
                    <a:p>
                      <a:pPr algn="ctr"/>
                      <a:r>
                        <a:rPr lang="es-MX" sz="1200" dirty="0" smtClean="0"/>
                        <a:t>Personal </a:t>
                      </a:r>
                    </a:p>
                    <a:p>
                      <a:pPr algn="ctr"/>
                      <a:r>
                        <a:rPr lang="es-MX" sz="1200" dirty="0" smtClean="0"/>
                        <a:t>Asignado</a:t>
                      </a:r>
                      <a:endParaRPr lang="es-MX"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dirty="0" smtClean="0">
                          <a:solidFill>
                            <a:schemeClr val="tx1"/>
                          </a:solidFill>
                        </a:rPr>
                        <a:t>Medida</a:t>
                      </a:r>
                      <a:r>
                        <a:rPr lang="es-MX" sz="1200" baseline="0" dirty="0" smtClean="0">
                          <a:solidFill>
                            <a:schemeClr val="tx1"/>
                          </a:solidFill>
                        </a:rPr>
                        <a:t> aproximada del área</a:t>
                      </a:r>
                      <a:endParaRPr lang="es-MX" sz="1200" dirty="0" smtClean="0">
                        <a:solidFill>
                          <a:schemeClr val="tx1"/>
                        </a:solidFill>
                      </a:endParaRPr>
                    </a:p>
                    <a:p>
                      <a:pPr algn="ctr"/>
                      <a:endParaRPr lang="es-MX" sz="1200" dirty="0"/>
                    </a:p>
                  </a:txBody>
                  <a:tcPr anchor="ctr"/>
                </a:tc>
                <a:tc>
                  <a:txBody>
                    <a:bodyPr/>
                    <a:lstStyle/>
                    <a:p>
                      <a:pPr algn="ctr"/>
                      <a:r>
                        <a:rPr lang="es-MX" sz="1200" dirty="0" smtClean="0"/>
                        <a:t>Llantas Recolectadas</a:t>
                      </a:r>
                      <a:endParaRPr lang="es-MX" sz="1200" dirty="0"/>
                    </a:p>
                  </a:txBody>
                  <a:tcPr anchor="ctr"/>
                </a:tc>
                <a:tc>
                  <a:txBody>
                    <a:bodyPr/>
                    <a:lstStyle/>
                    <a:p>
                      <a:pPr algn="ctr"/>
                      <a:r>
                        <a:rPr lang="es-MX" sz="1200" dirty="0" smtClean="0"/>
                        <a:t>Basura</a:t>
                      </a:r>
                      <a:r>
                        <a:rPr lang="es-MX" sz="1200" baseline="0" dirty="0" smtClean="0"/>
                        <a:t> Recolectada </a:t>
                      </a:r>
                    </a:p>
                    <a:p>
                      <a:pPr algn="ctr"/>
                      <a:r>
                        <a:rPr lang="es-MX" sz="1200" baseline="0" dirty="0" smtClean="0"/>
                        <a:t>(Kg . aprox.)</a:t>
                      </a:r>
                      <a:endParaRPr lang="es-MX" sz="1200" dirty="0"/>
                    </a:p>
                  </a:txBody>
                  <a:tcPr anchor="ctr"/>
                </a:tc>
              </a:tr>
              <a:tr h="568822">
                <a:tc>
                  <a:txBody>
                    <a:bodyPr/>
                    <a:lstStyle/>
                    <a:p>
                      <a:pPr algn="ctr"/>
                      <a:r>
                        <a:rPr lang="es-MX" sz="1200" b="1" i="1" baseline="0" dirty="0" smtClean="0">
                          <a:solidFill>
                            <a:schemeClr val="bg1"/>
                          </a:solidFill>
                        </a:rPr>
                        <a:t>Barrido Manual</a:t>
                      </a:r>
                      <a:endParaRPr lang="es-MX" sz="1200" b="1" i="1" dirty="0">
                        <a:solidFill>
                          <a:schemeClr val="bg1"/>
                        </a:solidFill>
                      </a:endParaRPr>
                    </a:p>
                  </a:txBody>
                  <a:tcPr anchor="ctr"/>
                </a:tc>
                <a:tc>
                  <a:txBody>
                    <a:bodyPr/>
                    <a:lstStyle/>
                    <a:p>
                      <a:pPr algn="ctr"/>
                      <a:r>
                        <a:rPr lang="es-MX" sz="1200" b="1" i="1" dirty="0" smtClean="0">
                          <a:solidFill>
                            <a:schemeClr val="bg1"/>
                          </a:solidFill>
                        </a:rPr>
                        <a:t>1</a:t>
                      </a:r>
                      <a:endParaRPr lang="es-MX" sz="1200" b="1" i="1" dirty="0">
                        <a:solidFill>
                          <a:schemeClr val="bg1"/>
                        </a:solidFill>
                      </a:endParaRPr>
                    </a:p>
                  </a:txBody>
                  <a:tcPr anchor="ctr"/>
                </a:tc>
                <a:tc>
                  <a:txBody>
                    <a:bodyPr/>
                    <a:lstStyle/>
                    <a:p>
                      <a:pPr algn="ctr"/>
                      <a:r>
                        <a:rPr lang="es-MX" sz="1200" b="1" i="1" dirty="0" smtClean="0">
                          <a:solidFill>
                            <a:schemeClr val="bg1"/>
                          </a:solidFill>
                        </a:rPr>
                        <a:t>4</a:t>
                      </a:r>
                      <a:endParaRPr lang="es-MX" sz="1200" b="1" i="1" dirty="0">
                        <a:solidFill>
                          <a:schemeClr val="bg1"/>
                        </a:solidFill>
                      </a:endParaRPr>
                    </a:p>
                  </a:txBody>
                  <a:tcPr anchor="ctr"/>
                </a:tc>
                <a:tc>
                  <a:txBody>
                    <a:bodyPr/>
                    <a:lstStyle/>
                    <a:p>
                      <a:pPr algn="ctr"/>
                      <a:r>
                        <a:rPr lang="es-MX" sz="1200" b="1" i="1" dirty="0" smtClean="0">
                          <a:solidFill>
                            <a:schemeClr val="bg1"/>
                          </a:solidFill>
                        </a:rPr>
                        <a:t>3km</a:t>
                      </a:r>
                      <a:endParaRPr lang="es-MX" sz="1200" b="1" i="1" dirty="0">
                        <a:solidFill>
                          <a:schemeClr val="bg1"/>
                        </a:solidFill>
                      </a:endParaRPr>
                    </a:p>
                  </a:txBody>
                  <a:tcPr anchor="ctr"/>
                </a:tc>
                <a:tc>
                  <a:txBody>
                    <a:bodyPr/>
                    <a:lstStyle/>
                    <a:p>
                      <a:pPr algn="ctr"/>
                      <a:r>
                        <a:rPr lang="es-MX" sz="1200" b="1" i="1" dirty="0" smtClean="0">
                          <a:solidFill>
                            <a:schemeClr val="bg1"/>
                          </a:solidFill>
                        </a:rPr>
                        <a:t>11</a:t>
                      </a:r>
                      <a:endParaRPr lang="es-MX" sz="1200" b="1" i="1" dirty="0">
                        <a:solidFill>
                          <a:schemeClr val="bg1"/>
                        </a:solidFill>
                      </a:endParaRPr>
                    </a:p>
                  </a:txBody>
                  <a:tcPr anchor="ctr"/>
                </a:tc>
                <a:tc>
                  <a:txBody>
                    <a:bodyPr/>
                    <a:lstStyle/>
                    <a:p>
                      <a:pPr algn="ctr"/>
                      <a:r>
                        <a:rPr lang="es-MX" sz="1200" b="1" i="1" dirty="0" smtClean="0">
                          <a:solidFill>
                            <a:schemeClr val="bg1"/>
                          </a:solidFill>
                        </a:rPr>
                        <a:t>680</a:t>
                      </a:r>
                      <a:endParaRPr lang="es-MX" sz="1200" b="1" i="1" dirty="0">
                        <a:solidFill>
                          <a:schemeClr val="bg1"/>
                        </a:solidFill>
                      </a:endParaRPr>
                    </a:p>
                  </a:txBody>
                  <a:tcPr anchor="ctr"/>
                </a:tc>
              </a:tr>
            </a:tbl>
          </a:graphicData>
        </a:graphic>
      </p:graphicFrame>
      <p:sp>
        <p:nvSpPr>
          <p:cNvPr id="13" name="12 CuadroTexto"/>
          <p:cNvSpPr txBox="1"/>
          <p:nvPr/>
        </p:nvSpPr>
        <p:spPr>
          <a:xfrm>
            <a:off x="240167" y="4434476"/>
            <a:ext cx="1714512" cy="830997"/>
          </a:xfrm>
          <a:prstGeom prst="rect">
            <a:avLst/>
          </a:prstGeom>
          <a:noFill/>
        </p:spPr>
        <p:txBody>
          <a:bodyPr wrap="square" rtlCol="0">
            <a:spAutoFit/>
          </a:bodyPr>
          <a:lstStyle/>
          <a:p>
            <a:r>
              <a:rPr lang="es-ES" dirty="0" smtClean="0"/>
              <a:t>Entrada Principal</a:t>
            </a:r>
            <a:endParaRPr lang="es-ES" dirty="0"/>
          </a:p>
        </p:txBody>
      </p:sp>
    </p:spTree>
    <p:extLst>
      <p:ext uri="{BB962C8B-B14F-4D97-AF65-F5344CB8AC3E}">
        <p14:creationId xmlns="" xmlns:p14="http://schemas.microsoft.com/office/powerpoint/2010/main" val="39792269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hlinkClick r:id="rId2" action="ppaction://hlinkpres?slideindex=4&amp;slidetitle=Presentación de PowerPoint"/>
          </p:cNvPr>
          <p:cNvSpPr txBox="1">
            <a:spLocks noChangeArrowheads="1"/>
          </p:cNvSpPr>
          <p:nvPr/>
        </p:nvSpPr>
        <p:spPr bwMode="auto">
          <a:xfrm>
            <a:off x="-35496" y="1111667"/>
            <a:ext cx="9144000" cy="57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Camino al Coyote (</a:t>
            </a:r>
            <a:r>
              <a:rPr lang="en-GB" sz="2800"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Charco</a:t>
            </a: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 </a:t>
            </a:r>
            <a:r>
              <a:rPr lang="en-GB" sz="2800"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Azul</a:t>
            </a:r>
            <a:r>
              <a:rPr lang="en-GB" sz="2800" u="sng"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a:t>
            </a:r>
            <a:endParaRPr lang="en-GB" sz="28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pic>
        <p:nvPicPr>
          <p:cNvPr id="3077" name="Picture 5" descr="F:\fOTOS dAvID MARZO 14\Monumento\CAM11712.jpg"/>
          <p:cNvPicPr>
            <a:picLocks noChangeAspect="1" noChangeArrowheads="1"/>
          </p:cNvPicPr>
          <p:nvPr/>
        </p:nvPicPr>
        <p:blipFill>
          <a:blip r:embed="rId3" cstate="print"/>
          <a:srcRect/>
          <a:stretch>
            <a:fillRect/>
          </a:stretch>
        </p:blipFill>
        <p:spPr bwMode="auto">
          <a:xfrm>
            <a:off x="251520" y="1785926"/>
            <a:ext cx="5500726" cy="2571768"/>
          </a:xfrm>
          <a:prstGeom prst="rect">
            <a:avLst/>
          </a:prstGeom>
          <a:ln>
            <a:noFill/>
          </a:ln>
          <a:effectLst>
            <a:softEdge rad="112500"/>
          </a:effectLst>
        </p:spPr>
      </p:pic>
      <p:pic>
        <p:nvPicPr>
          <p:cNvPr id="5" name="Picture 6" descr="F:\fOTOS dAvID MARZO 14\Monumento\CAM11715.jpg"/>
          <p:cNvPicPr>
            <a:picLocks noChangeAspect="1" noChangeArrowheads="1"/>
          </p:cNvPicPr>
          <p:nvPr/>
        </p:nvPicPr>
        <p:blipFill>
          <a:blip r:embed="rId4" cstate="print"/>
          <a:srcRect/>
          <a:stretch>
            <a:fillRect/>
          </a:stretch>
        </p:blipFill>
        <p:spPr bwMode="auto">
          <a:xfrm>
            <a:off x="5857884" y="2200961"/>
            <a:ext cx="3143272" cy="4091346"/>
          </a:xfrm>
          <a:prstGeom prst="rect">
            <a:avLst/>
          </a:prstGeom>
          <a:ln>
            <a:noFill/>
          </a:ln>
          <a:effectLst>
            <a:softEdge rad="112500"/>
          </a:effectLst>
        </p:spPr>
      </p:pic>
      <p:pic>
        <p:nvPicPr>
          <p:cNvPr id="3079" name="Picture 7" descr="F:\fOTOS dAvID MARZO 14\Entrada Charco Azul\CAM11726.jpg"/>
          <p:cNvPicPr>
            <a:picLocks noChangeAspect="1" noChangeArrowheads="1"/>
          </p:cNvPicPr>
          <p:nvPr/>
        </p:nvPicPr>
        <p:blipFill>
          <a:blip r:embed="rId5" cstate="print"/>
          <a:srcRect/>
          <a:stretch>
            <a:fillRect/>
          </a:stretch>
        </p:blipFill>
        <p:spPr bwMode="auto">
          <a:xfrm>
            <a:off x="214282" y="4357694"/>
            <a:ext cx="5514978" cy="2383674"/>
          </a:xfrm>
          <a:prstGeom prst="rect">
            <a:avLst/>
          </a:prstGeom>
          <a:ln>
            <a:noFill/>
          </a:ln>
          <a:effectLst>
            <a:softEdge rad="112500"/>
          </a:effectLst>
        </p:spPr>
      </p:pic>
      <p:sp>
        <p:nvSpPr>
          <p:cNvPr id="9" name="8 Rectángulo"/>
          <p:cNvSpPr/>
          <p:nvPr/>
        </p:nvSpPr>
        <p:spPr>
          <a:xfrm>
            <a:off x="1043608" y="3846524"/>
            <a:ext cx="2500298" cy="400110"/>
          </a:xfrm>
          <a:prstGeom prst="rect">
            <a:avLst/>
          </a:prstGeom>
        </p:spPr>
        <p:txBody>
          <a:bodyPr wrap="square">
            <a:spAutoFit/>
          </a:bodyPr>
          <a:lstStyle/>
          <a:p>
            <a:pPr marL="342900" indent="-342900" algn="ctr">
              <a:buFont typeface="Wingdings" pitchFamily="2" charset="2"/>
              <a:buChar char="ü"/>
            </a:pPr>
            <a:r>
              <a:rPr lang="es-ES" sz="2000" dirty="0" smtClean="0">
                <a:solidFill>
                  <a:srgbClr val="002060"/>
                </a:solidFill>
              </a:rPr>
              <a:t>ANTES</a:t>
            </a:r>
            <a:endParaRPr lang="es-MX" sz="2000" dirty="0">
              <a:solidFill>
                <a:srgbClr val="002060"/>
              </a:solidFill>
            </a:endParaRPr>
          </a:p>
        </p:txBody>
      </p:sp>
      <p:sp>
        <p:nvSpPr>
          <p:cNvPr id="10" name="9 Rectángulo"/>
          <p:cNvSpPr/>
          <p:nvPr/>
        </p:nvSpPr>
        <p:spPr>
          <a:xfrm>
            <a:off x="6179371" y="5661248"/>
            <a:ext cx="2500298" cy="400110"/>
          </a:xfrm>
          <a:prstGeom prst="rect">
            <a:avLst/>
          </a:prstGeom>
        </p:spPr>
        <p:txBody>
          <a:bodyPr wrap="square">
            <a:spAutoFit/>
          </a:bodyPr>
          <a:lstStyle/>
          <a:p>
            <a:pPr marL="342900" indent="-342900" algn="ctr">
              <a:buFont typeface="Wingdings" pitchFamily="2" charset="2"/>
              <a:buChar char="ü"/>
            </a:pPr>
            <a:r>
              <a:rPr lang="es-ES" sz="2000" dirty="0" smtClean="0">
                <a:solidFill>
                  <a:srgbClr val="002060"/>
                </a:solidFill>
              </a:rPr>
              <a:t>DURANTE</a:t>
            </a:r>
            <a:endParaRPr lang="es-MX" sz="2000" dirty="0">
              <a:solidFill>
                <a:srgbClr val="002060"/>
              </a:solidFill>
            </a:endParaRPr>
          </a:p>
        </p:txBody>
      </p:sp>
      <p:sp>
        <p:nvSpPr>
          <p:cNvPr id="11" name="10 Rectángulo"/>
          <p:cNvSpPr/>
          <p:nvPr/>
        </p:nvSpPr>
        <p:spPr>
          <a:xfrm>
            <a:off x="1115616" y="6092252"/>
            <a:ext cx="2500298" cy="400110"/>
          </a:xfrm>
          <a:prstGeom prst="rect">
            <a:avLst/>
          </a:prstGeom>
        </p:spPr>
        <p:txBody>
          <a:bodyPr wrap="square">
            <a:spAutoFit/>
          </a:bodyPr>
          <a:lstStyle/>
          <a:p>
            <a:pPr marL="342900" indent="-342900" algn="ctr">
              <a:buFont typeface="Wingdings" pitchFamily="2" charset="2"/>
              <a:buChar char="ü"/>
            </a:pPr>
            <a:r>
              <a:rPr lang="es-ES" sz="2000" dirty="0" smtClean="0">
                <a:solidFill>
                  <a:srgbClr val="002060"/>
                </a:solidFill>
              </a:rPr>
              <a:t>DESPUES</a:t>
            </a:r>
          </a:p>
        </p:txBody>
      </p:sp>
      <p:graphicFrame>
        <p:nvGraphicFramePr>
          <p:cNvPr id="12" name="11 Tabla"/>
          <p:cNvGraphicFramePr>
            <a:graphicFrameLocks noGrp="1"/>
          </p:cNvGraphicFramePr>
          <p:nvPr>
            <p:extLst>
              <p:ext uri="{D42A27DB-BD31-4B8C-83A1-F6EECF244321}">
                <p14:modId xmlns="" xmlns:p14="http://schemas.microsoft.com/office/powerpoint/2010/main" val="1688538464"/>
              </p:ext>
            </p:extLst>
          </p:nvPr>
        </p:nvGraphicFramePr>
        <p:xfrm>
          <a:off x="0" y="0"/>
          <a:ext cx="9144000" cy="1142984"/>
        </p:xfrm>
        <a:graphic>
          <a:graphicData uri="http://schemas.openxmlformats.org/drawingml/2006/table">
            <a:tbl>
              <a:tblPr firstRow="1" bandRow="1">
                <a:tableStyleId>{5C22544A-7EE6-4342-B048-85BDC9FD1C3A}</a:tableStyleId>
              </a:tblPr>
              <a:tblGrid>
                <a:gridCol w="1655974"/>
                <a:gridCol w="1080004"/>
                <a:gridCol w="1116956"/>
                <a:gridCol w="1735880"/>
                <a:gridCol w="1572595"/>
                <a:gridCol w="1982591"/>
              </a:tblGrid>
              <a:tr h="574162">
                <a:tc>
                  <a:txBody>
                    <a:bodyPr/>
                    <a:lstStyle/>
                    <a:p>
                      <a:pPr algn="ctr"/>
                      <a:r>
                        <a:rPr lang="es-MX" sz="1200" dirty="0" smtClean="0"/>
                        <a:t>Acción</a:t>
                      </a:r>
                      <a:r>
                        <a:rPr lang="es-MX" sz="1200" baseline="0" dirty="0" smtClean="0"/>
                        <a:t> Realizada</a:t>
                      </a:r>
                      <a:endParaRPr lang="es-MX" sz="1200" dirty="0"/>
                    </a:p>
                  </a:txBody>
                  <a:tcPr anchor="ctr"/>
                </a:tc>
                <a:tc>
                  <a:txBody>
                    <a:bodyPr/>
                    <a:lstStyle/>
                    <a:p>
                      <a:pPr algn="ctr"/>
                      <a:r>
                        <a:rPr lang="es-MX" sz="1200" dirty="0" smtClean="0"/>
                        <a:t>Días</a:t>
                      </a:r>
                      <a:r>
                        <a:rPr lang="es-MX" sz="1200" baseline="0" dirty="0" smtClean="0"/>
                        <a:t> Laborados</a:t>
                      </a:r>
                      <a:endParaRPr lang="es-MX" sz="1200" dirty="0"/>
                    </a:p>
                  </a:txBody>
                  <a:tcPr anchor="ctr"/>
                </a:tc>
                <a:tc>
                  <a:txBody>
                    <a:bodyPr/>
                    <a:lstStyle/>
                    <a:p>
                      <a:pPr algn="ctr"/>
                      <a:r>
                        <a:rPr lang="es-MX" sz="1200" dirty="0" smtClean="0"/>
                        <a:t>Personal </a:t>
                      </a:r>
                    </a:p>
                    <a:p>
                      <a:pPr algn="ctr"/>
                      <a:r>
                        <a:rPr lang="es-MX" sz="1200" dirty="0" smtClean="0"/>
                        <a:t>Asignado</a:t>
                      </a:r>
                      <a:endParaRPr lang="es-MX"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dirty="0" smtClean="0">
                          <a:solidFill>
                            <a:schemeClr val="tx1"/>
                          </a:solidFill>
                        </a:rPr>
                        <a:t>Medida</a:t>
                      </a:r>
                      <a:r>
                        <a:rPr lang="es-MX" sz="1200" baseline="0" dirty="0" smtClean="0">
                          <a:solidFill>
                            <a:schemeClr val="tx1"/>
                          </a:solidFill>
                        </a:rPr>
                        <a:t> aproximada del área</a:t>
                      </a:r>
                      <a:endParaRPr lang="es-MX" sz="1200" dirty="0" smtClean="0">
                        <a:solidFill>
                          <a:schemeClr val="tx1"/>
                        </a:solidFill>
                      </a:endParaRPr>
                    </a:p>
                  </a:txBody>
                  <a:tcPr anchor="ctr"/>
                </a:tc>
                <a:tc>
                  <a:txBody>
                    <a:bodyPr/>
                    <a:lstStyle/>
                    <a:p>
                      <a:pPr algn="ctr"/>
                      <a:r>
                        <a:rPr lang="es-MX" sz="1200" dirty="0" smtClean="0"/>
                        <a:t>Llantas Recolectadas</a:t>
                      </a:r>
                      <a:endParaRPr lang="es-MX" sz="1200" dirty="0"/>
                    </a:p>
                  </a:txBody>
                  <a:tcPr anchor="ctr"/>
                </a:tc>
                <a:tc>
                  <a:txBody>
                    <a:bodyPr/>
                    <a:lstStyle/>
                    <a:p>
                      <a:pPr algn="ctr"/>
                      <a:r>
                        <a:rPr lang="es-MX" sz="1200" dirty="0" smtClean="0"/>
                        <a:t>Basura</a:t>
                      </a:r>
                      <a:r>
                        <a:rPr lang="es-MX" sz="1200" baseline="0" dirty="0" smtClean="0"/>
                        <a:t> Recolectada </a:t>
                      </a:r>
                    </a:p>
                    <a:p>
                      <a:pPr algn="ctr"/>
                      <a:r>
                        <a:rPr lang="es-MX" sz="1200" baseline="0" dirty="0" smtClean="0"/>
                        <a:t>(aprox.)</a:t>
                      </a:r>
                      <a:endParaRPr lang="es-MX" sz="1200" dirty="0"/>
                    </a:p>
                  </a:txBody>
                  <a:tcPr anchor="ctr"/>
                </a:tc>
              </a:tr>
              <a:tr h="568822">
                <a:tc>
                  <a:txBody>
                    <a:bodyPr/>
                    <a:lstStyle/>
                    <a:p>
                      <a:pPr algn="ctr"/>
                      <a:r>
                        <a:rPr lang="es-MX" sz="1200" b="1" i="1" baseline="0" dirty="0" smtClean="0">
                          <a:solidFill>
                            <a:schemeClr val="bg1"/>
                          </a:solidFill>
                        </a:rPr>
                        <a:t>Pepena de Basura</a:t>
                      </a:r>
                      <a:endParaRPr lang="es-MX" sz="1200" b="1" i="1" dirty="0">
                        <a:solidFill>
                          <a:schemeClr val="bg1"/>
                        </a:solidFill>
                      </a:endParaRPr>
                    </a:p>
                  </a:txBody>
                  <a:tcPr anchor="ctr"/>
                </a:tc>
                <a:tc>
                  <a:txBody>
                    <a:bodyPr/>
                    <a:lstStyle/>
                    <a:p>
                      <a:pPr algn="ctr"/>
                      <a:r>
                        <a:rPr lang="es-MX" sz="1200" b="1" i="1" dirty="0" smtClean="0">
                          <a:solidFill>
                            <a:schemeClr val="bg1"/>
                          </a:solidFill>
                        </a:rPr>
                        <a:t>1</a:t>
                      </a:r>
                      <a:endParaRPr lang="es-MX" sz="1200" b="1" i="1" dirty="0">
                        <a:solidFill>
                          <a:schemeClr val="bg1"/>
                        </a:solidFill>
                      </a:endParaRPr>
                    </a:p>
                  </a:txBody>
                  <a:tcPr anchor="ctr"/>
                </a:tc>
                <a:tc>
                  <a:txBody>
                    <a:bodyPr/>
                    <a:lstStyle/>
                    <a:p>
                      <a:pPr algn="ctr"/>
                      <a:r>
                        <a:rPr lang="es-MX" sz="1200" b="1" i="1" dirty="0" smtClean="0">
                          <a:solidFill>
                            <a:schemeClr val="bg1"/>
                          </a:solidFill>
                        </a:rPr>
                        <a:t>4</a:t>
                      </a:r>
                      <a:endParaRPr lang="es-MX" sz="1200" b="1" i="1" dirty="0">
                        <a:solidFill>
                          <a:schemeClr val="bg1"/>
                        </a:solidFill>
                      </a:endParaRPr>
                    </a:p>
                  </a:txBody>
                  <a:tcPr anchor="ctr"/>
                </a:tc>
                <a:tc>
                  <a:txBody>
                    <a:bodyPr/>
                    <a:lstStyle/>
                    <a:p>
                      <a:pPr algn="ctr"/>
                      <a:r>
                        <a:rPr lang="es-MX" sz="1200" b="1" i="1" dirty="0" smtClean="0">
                          <a:solidFill>
                            <a:schemeClr val="bg1"/>
                          </a:solidFill>
                        </a:rPr>
                        <a:t>500 Mts.</a:t>
                      </a:r>
                      <a:endParaRPr lang="es-MX" sz="1200" b="1" i="1" dirty="0">
                        <a:solidFill>
                          <a:schemeClr val="bg1"/>
                        </a:solidFill>
                      </a:endParaRPr>
                    </a:p>
                  </a:txBody>
                  <a:tcPr anchor="ctr"/>
                </a:tc>
                <a:tc>
                  <a:txBody>
                    <a:bodyPr/>
                    <a:lstStyle/>
                    <a:p>
                      <a:pPr algn="ctr"/>
                      <a:r>
                        <a:rPr lang="es-MX" sz="1200" b="1" i="1" dirty="0" smtClean="0">
                          <a:solidFill>
                            <a:schemeClr val="bg1"/>
                          </a:solidFill>
                        </a:rPr>
                        <a:t>6</a:t>
                      </a:r>
                      <a:endParaRPr lang="es-MX" sz="1200" b="1" i="1" dirty="0">
                        <a:solidFill>
                          <a:schemeClr val="bg1"/>
                        </a:solidFill>
                      </a:endParaRPr>
                    </a:p>
                  </a:txBody>
                  <a:tcPr anchor="ctr"/>
                </a:tc>
                <a:tc>
                  <a:txBody>
                    <a:bodyPr/>
                    <a:lstStyle/>
                    <a:p>
                      <a:pPr algn="ctr"/>
                      <a:r>
                        <a:rPr lang="es-MX" sz="1200" b="1" i="1" dirty="0" smtClean="0">
                          <a:solidFill>
                            <a:schemeClr val="bg1"/>
                          </a:solidFill>
                        </a:rPr>
                        <a:t>500</a:t>
                      </a:r>
                      <a:r>
                        <a:rPr lang="es-MX" sz="1200" b="1" i="1" baseline="0" dirty="0" smtClean="0">
                          <a:solidFill>
                            <a:schemeClr val="bg1"/>
                          </a:solidFill>
                        </a:rPr>
                        <a:t> Kg</a:t>
                      </a:r>
                      <a:endParaRPr lang="es-MX" sz="1200" b="1" i="1" dirty="0">
                        <a:solidFill>
                          <a:schemeClr val="bg1"/>
                        </a:solidFill>
                      </a:endParaRPr>
                    </a:p>
                  </a:txBody>
                  <a:tcPr anchor="ctr"/>
                </a:tc>
              </a:tr>
            </a:tbl>
          </a:graphicData>
        </a:graphic>
      </p:graphicFrame>
      <p:sp>
        <p:nvSpPr>
          <p:cNvPr id="14" name="13 CuadroTexto"/>
          <p:cNvSpPr txBox="1"/>
          <p:nvPr/>
        </p:nvSpPr>
        <p:spPr>
          <a:xfrm>
            <a:off x="6500826" y="1500174"/>
            <a:ext cx="1714512" cy="830997"/>
          </a:xfrm>
          <a:prstGeom prst="rect">
            <a:avLst/>
          </a:prstGeom>
          <a:noFill/>
        </p:spPr>
        <p:txBody>
          <a:bodyPr wrap="square" rtlCol="0">
            <a:spAutoFit/>
          </a:bodyPr>
          <a:lstStyle/>
          <a:p>
            <a:r>
              <a:rPr lang="es-ES" dirty="0" smtClean="0"/>
              <a:t>Limpieza de Entrada</a:t>
            </a:r>
            <a:endParaRPr lang="es-ES" dirty="0"/>
          </a:p>
        </p:txBody>
      </p:sp>
    </p:spTree>
    <p:extLst>
      <p:ext uri="{BB962C8B-B14F-4D97-AF65-F5344CB8AC3E}">
        <p14:creationId xmlns="" xmlns:p14="http://schemas.microsoft.com/office/powerpoint/2010/main" val="1099820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hlinkClick r:id="rId2" action="ppaction://hlinkpres?slideindex=4&amp;slidetitle=Presentación de PowerPoint"/>
          </p:cNvPr>
          <p:cNvSpPr txBox="1">
            <a:spLocks noChangeArrowheads="1"/>
          </p:cNvSpPr>
          <p:nvPr/>
        </p:nvSpPr>
        <p:spPr bwMode="auto">
          <a:xfrm>
            <a:off x="-35496" y="1111667"/>
            <a:ext cx="9144000" cy="57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Deportivo Magdalenas</a:t>
            </a:r>
            <a:endParaRPr lang="en-GB" sz="28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pic>
        <p:nvPicPr>
          <p:cNvPr id="1026" name="Picture 2" descr="E:\magdalenas\la foto 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7645" y="1785926"/>
            <a:ext cx="3687963" cy="267528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9" name="8 Rectángulo"/>
          <p:cNvSpPr/>
          <p:nvPr/>
        </p:nvSpPr>
        <p:spPr>
          <a:xfrm>
            <a:off x="539552" y="3851669"/>
            <a:ext cx="2500298" cy="400110"/>
          </a:xfrm>
          <a:prstGeom prst="rect">
            <a:avLst/>
          </a:prstGeom>
        </p:spPr>
        <p:txBody>
          <a:bodyPr wrap="square">
            <a:spAutoFit/>
          </a:bodyPr>
          <a:lstStyle/>
          <a:p>
            <a:pPr marL="342900" indent="-342900" algn="ctr">
              <a:buFont typeface="Wingdings" pitchFamily="2" charset="2"/>
              <a:buChar char="ü"/>
            </a:pPr>
            <a:r>
              <a:rPr lang="es-ES" sz="2000" dirty="0" smtClean="0"/>
              <a:t>ANTES</a:t>
            </a:r>
            <a:endParaRPr lang="es-MX" sz="2000" dirty="0"/>
          </a:p>
        </p:txBody>
      </p:sp>
      <p:pic>
        <p:nvPicPr>
          <p:cNvPr id="3" name="Picture 2" descr="E:\magdalenas\021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36504" y="1912297"/>
            <a:ext cx="3995936" cy="254891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0" name="9 Rectángulo"/>
          <p:cNvSpPr/>
          <p:nvPr/>
        </p:nvSpPr>
        <p:spPr>
          <a:xfrm>
            <a:off x="6520296" y="4061103"/>
            <a:ext cx="2500298" cy="400110"/>
          </a:xfrm>
          <a:prstGeom prst="rect">
            <a:avLst/>
          </a:prstGeom>
        </p:spPr>
        <p:txBody>
          <a:bodyPr wrap="square">
            <a:spAutoFit/>
          </a:bodyPr>
          <a:lstStyle/>
          <a:p>
            <a:pPr marL="342900" indent="-342900" algn="ctr">
              <a:buFont typeface="Wingdings" pitchFamily="2" charset="2"/>
              <a:buChar char="ü"/>
            </a:pPr>
            <a:r>
              <a:rPr lang="es-ES" sz="2000" dirty="0" smtClean="0"/>
              <a:t>DURANTE</a:t>
            </a:r>
            <a:endParaRPr lang="es-MX" sz="2000" dirty="0"/>
          </a:p>
        </p:txBody>
      </p:sp>
      <p:pic>
        <p:nvPicPr>
          <p:cNvPr id="4" name="Picture 3" descr="E:\magdalenas\2520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627784" y="4473902"/>
            <a:ext cx="4608512" cy="235332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1" name="10 Rectángulo"/>
          <p:cNvSpPr/>
          <p:nvPr/>
        </p:nvSpPr>
        <p:spPr>
          <a:xfrm>
            <a:off x="3286355" y="6427111"/>
            <a:ext cx="2500298" cy="400110"/>
          </a:xfrm>
          <a:prstGeom prst="rect">
            <a:avLst/>
          </a:prstGeom>
        </p:spPr>
        <p:txBody>
          <a:bodyPr wrap="square">
            <a:spAutoFit/>
          </a:bodyPr>
          <a:lstStyle/>
          <a:p>
            <a:pPr marL="342900" indent="-342900" algn="ctr">
              <a:buFont typeface="Wingdings" pitchFamily="2" charset="2"/>
              <a:buChar char="ü"/>
            </a:pPr>
            <a:r>
              <a:rPr lang="es-ES" sz="2000" dirty="0" smtClean="0"/>
              <a:t>DESPUES</a:t>
            </a:r>
          </a:p>
        </p:txBody>
      </p:sp>
    </p:spTree>
    <p:extLst>
      <p:ext uri="{BB962C8B-B14F-4D97-AF65-F5344CB8AC3E}">
        <p14:creationId xmlns="" xmlns:p14="http://schemas.microsoft.com/office/powerpoint/2010/main" val="3862255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08520" y="36429"/>
            <a:ext cx="9144000" cy="1671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eaLnBrk="1" hangingPunct="1">
              <a:lnSpc>
                <a:spcPts val="4100"/>
              </a:lnSpc>
              <a:buClr>
                <a:srgbClr val="660066"/>
              </a:buClr>
              <a:buSzPct val="100000"/>
              <a:buFont typeface="Arial" charset="0"/>
              <a:buNone/>
            </a:pPr>
            <a:r>
              <a:rPr lang="en-GB" sz="3600" dirty="0"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BRIGADAS </a:t>
            </a:r>
          </a:p>
          <a:p>
            <a:pPr eaLnBrk="1" hangingPunct="1">
              <a:lnSpc>
                <a:spcPts val="4100"/>
              </a:lnSpc>
              <a:buClr>
                <a:srgbClr val="660066"/>
              </a:buClr>
              <a:buSzPct val="100000"/>
              <a:buFont typeface="Arial" charset="0"/>
              <a:buNone/>
            </a:pPr>
            <a:r>
              <a:rPr lang="en-GB" sz="3600" dirty="0"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DE LIMPIEZA</a:t>
            </a:r>
          </a:p>
          <a:p>
            <a:pPr eaLnBrk="1" hangingPunct="1">
              <a:lnSpc>
                <a:spcPts val="4100"/>
              </a:lnSpc>
              <a:buClr>
                <a:srgbClr val="660066"/>
              </a:buClr>
              <a:buSzPct val="100000"/>
              <a:buFont typeface="Arial" charset="0"/>
              <a:buNone/>
            </a:pPr>
            <a:endParaRPr lang="en-GB" sz="3600" dirty="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sp>
        <p:nvSpPr>
          <p:cNvPr id="14" name="Text Box 2">
            <a:hlinkClick r:id="rId2" action="ppaction://hlinkpres?slideindex=4&amp;slidetitle=Presentación de PowerPoint"/>
          </p:cNvPr>
          <p:cNvSpPr txBox="1">
            <a:spLocks noChangeArrowheads="1"/>
          </p:cNvSpPr>
          <p:nvPr/>
        </p:nvSpPr>
        <p:spPr bwMode="auto">
          <a:xfrm>
            <a:off x="0" y="1142984"/>
            <a:ext cx="9144000" cy="558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eaLnBrk="1" hangingPunct="1">
              <a:lnSpc>
                <a:spcPts val="4100"/>
              </a:lnSpc>
              <a:buClr>
                <a:schemeClr val="tx1"/>
              </a:buClr>
              <a:buSzPct val="100000"/>
              <a:buFont typeface="Wingdings" pitchFamily="2" charset="2"/>
              <a:buChar char="ü"/>
            </a:pPr>
            <a:r>
              <a:rPr lang="en-GB"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Brigadas</a:t>
            </a:r>
            <a:r>
              <a:rPr lang="en-GB"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 </a:t>
            </a:r>
            <a:r>
              <a:rPr lang="en-GB"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Programadas</a:t>
            </a:r>
            <a:endParaRPr lang="en-GB"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sp>
        <p:nvSpPr>
          <p:cNvPr id="7" name="6 CuadroTexto"/>
          <p:cNvSpPr txBox="1"/>
          <p:nvPr/>
        </p:nvSpPr>
        <p:spPr>
          <a:xfrm>
            <a:off x="2035951" y="2056979"/>
            <a:ext cx="5072098" cy="5139869"/>
          </a:xfrm>
          <a:prstGeom prst="rect">
            <a:avLst/>
          </a:prstGeom>
          <a:noFill/>
        </p:spPr>
        <p:txBody>
          <a:bodyPr wrap="square" rtlCol="0">
            <a:spAutoFit/>
          </a:bodyPr>
          <a:lstStyle/>
          <a:p>
            <a:pPr>
              <a:buFont typeface="Wingdings" pitchFamily="2" charset="2"/>
              <a:buChar char="Ø"/>
            </a:pPr>
            <a:endParaRPr lang="es-ES" sz="1800" dirty="0" smtClean="0"/>
          </a:p>
          <a:p>
            <a:pPr>
              <a:buFont typeface="Wingdings" pitchFamily="2" charset="2"/>
              <a:buChar char="Ø"/>
            </a:pPr>
            <a:r>
              <a:rPr lang="es-ES" sz="1800" dirty="0" smtClean="0"/>
              <a:t>Valle de Juárez</a:t>
            </a:r>
          </a:p>
          <a:p>
            <a:pPr>
              <a:buFont typeface="Courier New" pitchFamily="49" charset="0"/>
              <a:buChar char="o"/>
            </a:pPr>
            <a:r>
              <a:rPr lang="es-ES" sz="1600" dirty="0" smtClean="0"/>
              <a:t>Entrada a la Colonia</a:t>
            </a:r>
          </a:p>
          <a:p>
            <a:r>
              <a:rPr lang="es-ES" sz="1600" dirty="0" smtClean="0"/>
              <a:t> </a:t>
            </a:r>
          </a:p>
          <a:p>
            <a:endParaRPr lang="es-ES" sz="1800" dirty="0" smtClean="0"/>
          </a:p>
          <a:p>
            <a:pPr>
              <a:buFont typeface="Wingdings" pitchFamily="2" charset="2"/>
              <a:buChar char="Ø"/>
            </a:pPr>
            <a:r>
              <a:rPr lang="es-ES" sz="1800" dirty="0" smtClean="0"/>
              <a:t>Hacienda Santa Lucia y Villas de Oriente</a:t>
            </a:r>
          </a:p>
          <a:p>
            <a:endParaRPr lang="es-ES" sz="1600" dirty="0" smtClean="0"/>
          </a:p>
          <a:p>
            <a:pPr marL="285750" indent="-285750">
              <a:buFont typeface="Wingdings" pitchFamily="2" charset="2"/>
              <a:buChar char="Ø"/>
            </a:pPr>
            <a:r>
              <a:rPr lang="es-ES" sz="1600" dirty="0" smtClean="0"/>
              <a:t>Brecha Hacienda Juárez</a:t>
            </a:r>
          </a:p>
          <a:p>
            <a:pPr marL="285750" indent="-285750">
              <a:buFont typeface="Wingdings" pitchFamily="2" charset="2"/>
              <a:buChar char="Ø"/>
            </a:pPr>
            <a:endParaRPr lang="es-ES" sz="1600" dirty="0"/>
          </a:p>
          <a:p>
            <a:pPr marL="285750" indent="-285750">
              <a:buFont typeface="Wingdings" pitchFamily="2" charset="2"/>
              <a:buChar char="Ø"/>
            </a:pPr>
            <a:r>
              <a:rPr lang="es-ES" sz="1600" dirty="0" smtClean="0"/>
              <a:t>Av. Acueducto</a:t>
            </a:r>
          </a:p>
          <a:p>
            <a:pPr marL="285750" indent="-285750">
              <a:buFont typeface="Wingdings" pitchFamily="2" charset="2"/>
              <a:buChar char="Ø"/>
            </a:pPr>
            <a:endParaRPr lang="es-ES" sz="1600" dirty="0"/>
          </a:p>
          <a:p>
            <a:pPr marL="285750" indent="-285750">
              <a:buFont typeface="Wingdings" pitchFamily="2" charset="2"/>
              <a:buChar char="Ø"/>
            </a:pPr>
            <a:r>
              <a:rPr lang="es-ES" sz="1600" dirty="0" smtClean="0"/>
              <a:t>Zona Centro</a:t>
            </a:r>
          </a:p>
          <a:p>
            <a:pPr marL="285750" indent="-285750">
              <a:buFont typeface="Courier New" pitchFamily="49" charset="0"/>
              <a:buChar char="o"/>
            </a:pPr>
            <a:r>
              <a:rPr lang="es-ES" sz="1600" dirty="0" smtClean="0"/>
              <a:t>Emilio Carranza</a:t>
            </a:r>
          </a:p>
          <a:p>
            <a:pPr marL="285750" indent="-285750">
              <a:buFont typeface="Courier New" pitchFamily="49" charset="0"/>
              <a:buChar char="o"/>
            </a:pPr>
            <a:r>
              <a:rPr lang="es-ES" sz="1600" dirty="0" smtClean="0"/>
              <a:t>5 de Mayo</a:t>
            </a:r>
          </a:p>
          <a:p>
            <a:pPr marL="285750" indent="-285750">
              <a:buFont typeface="Courier New" pitchFamily="49" charset="0"/>
              <a:buChar char="o"/>
            </a:pPr>
            <a:endParaRPr lang="es-ES" sz="1600" dirty="0"/>
          </a:p>
          <a:p>
            <a:pPr marL="285750" indent="-285750">
              <a:buFont typeface="Wingdings" pitchFamily="2" charset="2"/>
              <a:buChar char="Ø"/>
            </a:pPr>
            <a:r>
              <a:rPr lang="es-ES" sz="1600" dirty="0" smtClean="0"/>
              <a:t>Carr. Juárez - Cadereyta</a:t>
            </a:r>
          </a:p>
          <a:p>
            <a:r>
              <a:rPr lang="es-ES" sz="1600" dirty="0" smtClean="0"/>
              <a:t>Barras de Contención</a:t>
            </a:r>
          </a:p>
          <a:p>
            <a:endParaRPr lang="es-ES" sz="1600" dirty="0" smtClean="0"/>
          </a:p>
          <a:p>
            <a:endParaRPr lang="es-ES" sz="1600" dirty="0" smtClean="0"/>
          </a:p>
          <a:p>
            <a:pPr>
              <a:buFont typeface="Wingdings" pitchFamily="2" charset="2"/>
              <a:buChar char="Ø"/>
            </a:pPr>
            <a:endParaRPr lang="es-ES" sz="1600" dirty="0" smtClean="0"/>
          </a:p>
        </p:txBody>
      </p:sp>
    </p:spTree>
    <p:extLst>
      <p:ext uri="{BB962C8B-B14F-4D97-AF65-F5344CB8AC3E}">
        <p14:creationId xmlns="" xmlns:p14="http://schemas.microsoft.com/office/powerpoint/2010/main" val="773335845"/>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hlinkClick r:id="rId2" action="ppaction://hlinkpres?slideindex=4&amp;slidetitle=Presentación de PowerPoint"/>
          </p:cNvPr>
          <p:cNvSpPr txBox="1">
            <a:spLocks noChangeArrowheads="1"/>
          </p:cNvSpPr>
          <p:nvPr/>
        </p:nvSpPr>
        <p:spPr bwMode="auto">
          <a:xfrm>
            <a:off x="-35496" y="1086821"/>
            <a:ext cx="9144000" cy="620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Col. Hacienda Santa Lucia y Villas de Oriente </a:t>
            </a:r>
          </a:p>
        </p:txBody>
      </p:sp>
      <p:pic>
        <p:nvPicPr>
          <p:cNvPr id="5122" name="Picture 2" descr="F:\FOTOS JORGE\Imagen 62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36504" y="1682271"/>
            <a:ext cx="4427985" cy="265218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8" name="7 Rectángulo"/>
          <p:cNvSpPr/>
          <p:nvPr/>
        </p:nvSpPr>
        <p:spPr>
          <a:xfrm>
            <a:off x="6300192" y="1857364"/>
            <a:ext cx="2500298" cy="400110"/>
          </a:xfrm>
          <a:prstGeom prst="rect">
            <a:avLst/>
          </a:prstGeom>
        </p:spPr>
        <p:txBody>
          <a:bodyPr wrap="square">
            <a:spAutoFit/>
          </a:bodyPr>
          <a:lstStyle/>
          <a:p>
            <a:pPr marL="342900" indent="-342900" algn="ctr">
              <a:buFont typeface="Wingdings" pitchFamily="2" charset="2"/>
              <a:buChar char="ü"/>
            </a:pPr>
            <a:r>
              <a:rPr lang="es-ES" sz="2000" dirty="0" smtClean="0">
                <a:solidFill>
                  <a:srgbClr val="002060"/>
                </a:solidFill>
              </a:rPr>
              <a:t>DURANTE</a:t>
            </a:r>
            <a:endParaRPr lang="es-MX" sz="2000" dirty="0">
              <a:solidFill>
                <a:srgbClr val="002060"/>
              </a:solidFill>
            </a:endParaRPr>
          </a:p>
        </p:txBody>
      </p:sp>
      <p:pic>
        <p:nvPicPr>
          <p:cNvPr id="3074" name="Picture 2" descr="E:\FOTOS JORGE\Imagen 517.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512" y="1700808"/>
            <a:ext cx="4207148" cy="274774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5" name="Picture 3" descr="E:\FOTOS JORGE\Imagen 186.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43108" y="4334457"/>
            <a:ext cx="4487105" cy="260072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6" name="5 Rectángulo"/>
          <p:cNvSpPr/>
          <p:nvPr/>
        </p:nvSpPr>
        <p:spPr>
          <a:xfrm>
            <a:off x="3995936" y="6309320"/>
            <a:ext cx="2500298" cy="400110"/>
          </a:xfrm>
          <a:prstGeom prst="rect">
            <a:avLst/>
          </a:prstGeom>
        </p:spPr>
        <p:txBody>
          <a:bodyPr wrap="square">
            <a:spAutoFit/>
          </a:bodyPr>
          <a:lstStyle/>
          <a:p>
            <a:pPr marL="342900" indent="-342900" algn="ctr">
              <a:buFont typeface="Wingdings" pitchFamily="2" charset="2"/>
              <a:buChar char="ü"/>
            </a:pPr>
            <a:r>
              <a:rPr lang="es-ES" sz="2000" dirty="0" smtClean="0">
                <a:solidFill>
                  <a:srgbClr val="002060"/>
                </a:solidFill>
              </a:rPr>
              <a:t>DESPUES</a:t>
            </a:r>
          </a:p>
        </p:txBody>
      </p:sp>
      <p:sp>
        <p:nvSpPr>
          <p:cNvPr id="7" name="6 Rectángulo"/>
          <p:cNvSpPr/>
          <p:nvPr/>
        </p:nvSpPr>
        <p:spPr>
          <a:xfrm>
            <a:off x="25040" y="1844824"/>
            <a:ext cx="2500298" cy="400110"/>
          </a:xfrm>
          <a:prstGeom prst="rect">
            <a:avLst/>
          </a:prstGeom>
        </p:spPr>
        <p:txBody>
          <a:bodyPr wrap="square">
            <a:spAutoFit/>
          </a:bodyPr>
          <a:lstStyle/>
          <a:p>
            <a:pPr marL="342900" indent="-342900" algn="ctr">
              <a:buFont typeface="Wingdings" pitchFamily="2" charset="2"/>
              <a:buChar char="ü"/>
            </a:pPr>
            <a:r>
              <a:rPr lang="es-ES" sz="2000" dirty="0" smtClean="0">
                <a:solidFill>
                  <a:srgbClr val="002060"/>
                </a:solidFill>
              </a:rPr>
              <a:t>ANTES</a:t>
            </a:r>
            <a:endParaRPr lang="es-MX" sz="2000" dirty="0">
              <a:solidFill>
                <a:srgbClr val="002060"/>
              </a:solidFill>
            </a:endParaRPr>
          </a:p>
        </p:txBody>
      </p:sp>
    </p:spTree>
    <p:extLst>
      <p:ext uri="{BB962C8B-B14F-4D97-AF65-F5344CB8AC3E}">
        <p14:creationId xmlns="" xmlns:p14="http://schemas.microsoft.com/office/powerpoint/2010/main" val="1567296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hlinkClick r:id="rId2" action="ppaction://hlinkpres?slideindex=4&amp;slidetitle=Presentación de PowerPoint"/>
          </p:cNvPr>
          <p:cNvSpPr txBox="1">
            <a:spLocks noChangeArrowheads="1"/>
          </p:cNvSpPr>
          <p:nvPr/>
        </p:nvSpPr>
        <p:spPr bwMode="auto">
          <a:xfrm>
            <a:off x="-35496" y="1105832"/>
            <a:ext cx="9144000" cy="582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err="1">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B</a:t>
            </a:r>
            <a:r>
              <a:rPr lang="en-GB" sz="2800"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recha</a:t>
            </a: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 </a:t>
            </a:r>
            <a:r>
              <a:rPr lang="en-GB" sz="2800"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Hda</a:t>
            </a: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 </a:t>
            </a:r>
            <a:r>
              <a:rPr lang="en-GB" sz="2800"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Juárez</a:t>
            </a: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 – Av. Julio Cisneros</a:t>
            </a:r>
            <a:endParaRPr lang="en-GB" sz="28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pic>
        <p:nvPicPr>
          <p:cNvPr id="1027" name="Picture 3" descr="F:\fOTOS 030314\Pagua\antes\DSC0503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13" y="1688108"/>
            <a:ext cx="4531692" cy="267699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8" name="Picture 4" descr="F:\fOTOS 030314\Pagua\durante\DSC0504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241" y="4253013"/>
            <a:ext cx="4584701" cy="260498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9" name="Picture 5" descr="F:\fOTOS 030314\Pagua\antes\DSC0504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27984" y="1641500"/>
            <a:ext cx="4730833" cy="272360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30" name="Picture 6" descr="F:\fOTOS 030314\Pagua\durante\DSC05050.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427984" y="4253013"/>
            <a:ext cx="4716016" cy="260498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0" name="9 Rectángulo"/>
          <p:cNvSpPr/>
          <p:nvPr/>
        </p:nvSpPr>
        <p:spPr>
          <a:xfrm>
            <a:off x="2935798" y="1628800"/>
            <a:ext cx="2500298" cy="400110"/>
          </a:xfrm>
          <a:prstGeom prst="rect">
            <a:avLst/>
          </a:prstGeom>
        </p:spPr>
        <p:txBody>
          <a:bodyPr wrap="square">
            <a:spAutoFit/>
          </a:bodyPr>
          <a:lstStyle/>
          <a:p>
            <a:pPr marL="342900" indent="-342900" algn="ctr">
              <a:buFont typeface="Wingdings" pitchFamily="2" charset="2"/>
              <a:buChar char="ü"/>
            </a:pPr>
            <a:r>
              <a:rPr lang="es-ES" sz="2000" dirty="0" smtClean="0"/>
              <a:t>ANTES</a:t>
            </a:r>
            <a:endParaRPr lang="es-MX" sz="2000" dirty="0"/>
          </a:p>
        </p:txBody>
      </p:sp>
      <p:sp>
        <p:nvSpPr>
          <p:cNvPr id="11" name="10 Rectángulo"/>
          <p:cNvSpPr/>
          <p:nvPr/>
        </p:nvSpPr>
        <p:spPr>
          <a:xfrm>
            <a:off x="2915816" y="4469050"/>
            <a:ext cx="2500298" cy="400110"/>
          </a:xfrm>
          <a:prstGeom prst="rect">
            <a:avLst/>
          </a:prstGeom>
        </p:spPr>
        <p:txBody>
          <a:bodyPr wrap="square">
            <a:spAutoFit/>
          </a:bodyPr>
          <a:lstStyle/>
          <a:p>
            <a:pPr marL="342900" indent="-342900" algn="ctr">
              <a:buFont typeface="Wingdings" pitchFamily="2" charset="2"/>
              <a:buChar char="ü"/>
            </a:pPr>
            <a:r>
              <a:rPr lang="es-ES" sz="2000" dirty="0" smtClean="0"/>
              <a:t>DURANTE</a:t>
            </a:r>
            <a:endParaRPr lang="es-MX" sz="2000" dirty="0"/>
          </a:p>
        </p:txBody>
      </p:sp>
      <p:graphicFrame>
        <p:nvGraphicFramePr>
          <p:cNvPr id="9" name="8 Tabla"/>
          <p:cNvGraphicFramePr>
            <a:graphicFrameLocks noGrp="1"/>
          </p:cNvGraphicFramePr>
          <p:nvPr>
            <p:extLst>
              <p:ext uri="{D42A27DB-BD31-4B8C-83A1-F6EECF244321}">
                <p14:modId xmlns="" xmlns:p14="http://schemas.microsoft.com/office/powerpoint/2010/main" val="844235555"/>
              </p:ext>
            </p:extLst>
          </p:nvPr>
        </p:nvGraphicFramePr>
        <p:xfrm>
          <a:off x="-18672" y="0"/>
          <a:ext cx="9127175" cy="828040"/>
        </p:xfrm>
        <a:graphic>
          <a:graphicData uri="http://schemas.openxmlformats.org/drawingml/2006/table">
            <a:tbl>
              <a:tblPr firstRow="1" bandRow="1">
                <a:tableStyleId>{5C22544A-7EE6-4342-B048-85BDC9FD1C3A}</a:tableStyleId>
              </a:tblPr>
              <a:tblGrid>
                <a:gridCol w="1688615"/>
                <a:gridCol w="1034818"/>
                <a:gridCol w="881417"/>
                <a:gridCol w="1473982"/>
                <a:gridCol w="1104094"/>
                <a:gridCol w="1177700"/>
                <a:gridCol w="1766549"/>
              </a:tblGrid>
              <a:tr h="370840">
                <a:tc>
                  <a:txBody>
                    <a:bodyPr/>
                    <a:lstStyle/>
                    <a:p>
                      <a:pPr algn="ctr"/>
                      <a:r>
                        <a:rPr lang="es-MX" sz="1200" dirty="0" smtClean="0"/>
                        <a:t>Acción</a:t>
                      </a:r>
                      <a:r>
                        <a:rPr lang="es-MX" sz="1200" baseline="0" dirty="0" smtClean="0"/>
                        <a:t> / Descripción</a:t>
                      </a:r>
                      <a:endParaRPr lang="es-MX" sz="1200" dirty="0"/>
                    </a:p>
                  </a:txBody>
                  <a:tcPr anchor="ctr"/>
                </a:tc>
                <a:tc>
                  <a:txBody>
                    <a:bodyPr/>
                    <a:lstStyle/>
                    <a:p>
                      <a:pPr algn="ctr"/>
                      <a:r>
                        <a:rPr lang="es-MX" sz="1200" dirty="0" smtClean="0"/>
                        <a:t>Días</a:t>
                      </a:r>
                      <a:r>
                        <a:rPr lang="es-MX" sz="1200" baseline="0" dirty="0" smtClean="0"/>
                        <a:t> Laborados</a:t>
                      </a:r>
                      <a:endParaRPr lang="es-MX" sz="1200" dirty="0"/>
                    </a:p>
                  </a:txBody>
                  <a:tcPr anchor="ctr"/>
                </a:tc>
                <a:tc>
                  <a:txBody>
                    <a:bodyPr/>
                    <a:lstStyle/>
                    <a:p>
                      <a:pPr algn="ctr"/>
                      <a:r>
                        <a:rPr lang="es-MX" sz="1200" dirty="0" smtClean="0"/>
                        <a:t>Personal </a:t>
                      </a:r>
                      <a:endParaRPr lang="es-MX" sz="1200" dirty="0"/>
                    </a:p>
                  </a:txBody>
                  <a:tcPr anchor="ctr"/>
                </a:tc>
                <a:tc>
                  <a:txBody>
                    <a:bodyPr/>
                    <a:lstStyle/>
                    <a:p>
                      <a:pPr algn="ctr"/>
                      <a:r>
                        <a:rPr lang="es-MX" sz="1200" dirty="0" smtClean="0">
                          <a:solidFill>
                            <a:schemeClr val="tx1"/>
                          </a:solidFill>
                        </a:rPr>
                        <a:t>Medida</a:t>
                      </a:r>
                      <a:r>
                        <a:rPr lang="es-MX" sz="1200" baseline="0" dirty="0" smtClean="0">
                          <a:solidFill>
                            <a:schemeClr val="tx1"/>
                          </a:solidFill>
                        </a:rPr>
                        <a:t> aproximada del área</a:t>
                      </a:r>
                      <a:endParaRPr lang="es-MX" sz="1200" dirty="0">
                        <a:solidFill>
                          <a:schemeClr val="tx1"/>
                        </a:solidFill>
                      </a:endParaRPr>
                    </a:p>
                  </a:txBody>
                  <a:tcPr anchor="ctr"/>
                </a:tc>
                <a:tc>
                  <a:txBody>
                    <a:bodyPr/>
                    <a:lstStyle/>
                    <a:p>
                      <a:pPr algn="ctr"/>
                      <a:r>
                        <a:rPr lang="es-MX" sz="1200" dirty="0" smtClean="0"/>
                        <a:t>Bolsas</a:t>
                      </a:r>
                      <a:r>
                        <a:rPr lang="es-MX" sz="1200" baseline="0" dirty="0" smtClean="0"/>
                        <a:t> Utilizadas </a:t>
                      </a:r>
                      <a:endParaRPr lang="es-MX" sz="1200" dirty="0"/>
                    </a:p>
                  </a:txBody>
                  <a:tcPr anchor="ctr"/>
                </a:tc>
                <a:tc>
                  <a:txBody>
                    <a:bodyPr/>
                    <a:lstStyle/>
                    <a:p>
                      <a:pPr algn="ctr"/>
                      <a:r>
                        <a:rPr lang="es-MX" sz="1200" dirty="0" smtClean="0"/>
                        <a:t>Llantas recolectadas</a:t>
                      </a:r>
                      <a:endParaRPr lang="es-MX" sz="1200" dirty="0"/>
                    </a:p>
                  </a:txBody>
                  <a:tcPr anchor="ctr"/>
                </a:tc>
                <a:tc>
                  <a:txBody>
                    <a:bodyPr/>
                    <a:lstStyle/>
                    <a:p>
                      <a:pPr algn="ctr"/>
                      <a:r>
                        <a:rPr lang="es-MX" sz="1200" dirty="0" smtClean="0"/>
                        <a:t>Basura</a:t>
                      </a:r>
                      <a:r>
                        <a:rPr lang="es-MX" sz="1200" baseline="0" dirty="0" smtClean="0"/>
                        <a:t> recolectada (Toneladas)</a:t>
                      </a:r>
                      <a:endParaRPr lang="es-MX" sz="1200" dirty="0"/>
                    </a:p>
                  </a:txBody>
                  <a:tcPr anchor="ctr"/>
                </a:tc>
              </a:tr>
              <a:tr h="370840">
                <a:tc>
                  <a:txBody>
                    <a:bodyPr/>
                    <a:lstStyle/>
                    <a:p>
                      <a:pPr algn="ctr"/>
                      <a:r>
                        <a:rPr lang="es-MX" sz="1200" b="1" i="1" dirty="0" smtClean="0">
                          <a:solidFill>
                            <a:schemeClr val="bg1"/>
                          </a:solidFill>
                        </a:rPr>
                        <a:t>Limpieza de brecha</a:t>
                      </a:r>
                    </a:p>
                  </a:txBody>
                  <a:tcPr anchor="ctr"/>
                </a:tc>
                <a:tc>
                  <a:txBody>
                    <a:bodyPr/>
                    <a:lstStyle/>
                    <a:p>
                      <a:pPr algn="ctr"/>
                      <a:r>
                        <a:rPr lang="es-MX" sz="1200" b="1" i="1" dirty="0" smtClean="0">
                          <a:solidFill>
                            <a:schemeClr val="bg1"/>
                          </a:solidFill>
                        </a:rPr>
                        <a:t>4</a:t>
                      </a:r>
                      <a:endParaRPr lang="es-MX" sz="1200" b="1" i="1" dirty="0">
                        <a:solidFill>
                          <a:schemeClr val="bg1"/>
                        </a:solidFill>
                      </a:endParaRPr>
                    </a:p>
                  </a:txBody>
                  <a:tcPr anchor="ctr"/>
                </a:tc>
                <a:tc>
                  <a:txBody>
                    <a:bodyPr/>
                    <a:lstStyle/>
                    <a:p>
                      <a:pPr algn="ctr"/>
                      <a:r>
                        <a:rPr lang="es-MX" sz="1200" b="1" i="1" dirty="0" smtClean="0">
                          <a:solidFill>
                            <a:schemeClr val="bg1"/>
                          </a:solidFill>
                        </a:rPr>
                        <a:t>6</a:t>
                      </a:r>
                      <a:endParaRPr lang="es-MX" sz="1200" b="1" i="1" dirty="0">
                        <a:solidFill>
                          <a:schemeClr val="bg1"/>
                        </a:solidFill>
                      </a:endParaRPr>
                    </a:p>
                  </a:txBody>
                  <a:tcPr anchor="ctr"/>
                </a:tc>
                <a:tc>
                  <a:txBody>
                    <a:bodyPr/>
                    <a:lstStyle/>
                    <a:p>
                      <a:pPr algn="ctr"/>
                      <a:r>
                        <a:rPr lang="es-MX" sz="1200" b="1" i="1" dirty="0" smtClean="0">
                          <a:solidFill>
                            <a:schemeClr val="bg1"/>
                          </a:solidFill>
                        </a:rPr>
                        <a:t>2.6 km</a:t>
                      </a:r>
                      <a:endParaRPr lang="es-MX" sz="1200" b="1" i="1" dirty="0">
                        <a:solidFill>
                          <a:schemeClr val="bg1"/>
                        </a:solidFill>
                      </a:endParaRPr>
                    </a:p>
                  </a:txBody>
                  <a:tcPr anchor="ctr"/>
                </a:tc>
                <a:tc>
                  <a:txBody>
                    <a:bodyPr/>
                    <a:lstStyle/>
                    <a:p>
                      <a:pPr algn="ctr"/>
                      <a:r>
                        <a:rPr lang="es-MX" sz="1200" b="1" i="1" dirty="0" smtClean="0">
                          <a:solidFill>
                            <a:schemeClr val="bg1"/>
                          </a:solidFill>
                        </a:rPr>
                        <a:t>21</a:t>
                      </a:r>
                      <a:endParaRPr lang="es-MX" sz="1200" b="1" i="1" dirty="0">
                        <a:solidFill>
                          <a:schemeClr val="bg1"/>
                        </a:solidFill>
                      </a:endParaRPr>
                    </a:p>
                  </a:txBody>
                  <a:tcPr anchor="ctr"/>
                </a:tc>
                <a:tc>
                  <a:txBody>
                    <a:bodyPr/>
                    <a:lstStyle/>
                    <a:p>
                      <a:pPr algn="ctr"/>
                      <a:r>
                        <a:rPr lang="es-MX" sz="1200" b="1" i="1" dirty="0" smtClean="0">
                          <a:solidFill>
                            <a:schemeClr val="bg1"/>
                          </a:solidFill>
                        </a:rPr>
                        <a:t>107</a:t>
                      </a:r>
                      <a:endParaRPr lang="es-MX" sz="1200" b="1" i="1" dirty="0">
                        <a:solidFill>
                          <a:schemeClr val="bg1"/>
                        </a:solidFill>
                      </a:endParaRPr>
                    </a:p>
                  </a:txBody>
                  <a:tcPr anchor="ctr"/>
                </a:tc>
                <a:tc>
                  <a:txBody>
                    <a:bodyPr/>
                    <a:lstStyle/>
                    <a:p>
                      <a:pPr algn="ctr"/>
                      <a:r>
                        <a:rPr lang="es-MX" sz="1200" b="1" i="1" dirty="0" smtClean="0">
                          <a:solidFill>
                            <a:schemeClr val="bg1"/>
                          </a:solidFill>
                        </a:rPr>
                        <a:t>1.270</a:t>
                      </a:r>
                      <a:endParaRPr lang="es-MX" sz="1200" b="1" i="1" dirty="0">
                        <a:solidFill>
                          <a:schemeClr val="bg1"/>
                        </a:solidFill>
                      </a:endParaRPr>
                    </a:p>
                  </a:txBody>
                  <a:tcPr anchor="ctr"/>
                </a:tc>
              </a:tr>
            </a:tbl>
          </a:graphicData>
        </a:graphic>
      </p:graphicFrame>
    </p:spTree>
    <p:extLst>
      <p:ext uri="{BB962C8B-B14F-4D97-AF65-F5344CB8AC3E}">
        <p14:creationId xmlns="" xmlns:p14="http://schemas.microsoft.com/office/powerpoint/2010/main" val="26655136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fOTOS 030314\Av. Acueducto\durante\CAM1105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288" y="1700808"/>
            <a:ext cx="4503215" cy="257730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3" name="Text Box 2">
            <a:hlinkClick r:id="rId3" action="ppaction://hlinkpres?slideindex=4&amp;slidetitle=Presentación de PowerPoint"/>
          </p:cNvPr>
          <p:cNvSpPr txBox="1">
            <a:spLocks noChangeArrowheads="1"/>
          </p:cNvSpPr>
          <p:nvPr/>
        </p:nvSpPr>
        <p:spPr bwMode="auto">
          <a:xfrm>
            <a:off x="-35496" y="1111667"/>
            <a:ext cx="9144000" cy="57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Av. </a:t>
            </a:r>
            <a:r>
              <a:rPr lang="en-GB" sz="2800"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Acueducto</a:t>
            </a:r>
            <a:endParaRPr lang="en-GB" sz="28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pic>
        <p:nvPicPr>
          <p:cNvPr id="2051" name="Picture 3" descr="F:\fOTOS 030314\Av. Acueducto\durante\DSC05057.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99992" y="1700808"/>
            <a:ext cx="4608512" cy="257730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 name="4 Rectángulo"/>
          <p:cNvSpPr/>
          <p:nvPr/>
        </p:nvSpPr>
        <p:spPr>
          <a:xfrm>
            <a:off x="3079814" y="1732746"/>
            <a:ext cx="2500298" cy="400110"/>
          </a:xfrm>
          <a:prstGeom prst="rect">
            <a:avLst/>
          </a:prstGeom>
        </p:spPr>
        <p:txBody>
          <a:bodyPr wrap="square">
            <a:spAutoFit/>
          </a:bodyPr>
          <a:lstStyle/>
          <a:p>
            <a:pPr marL="342900" indent="-342900" algn="ctr">
              <a:buFont typeface="Wingdings" pitchFamily="2" charset="2"/>
              <a:buChar char="ü"/>
            </a:pPr>
            <a:r>
              <a:rPr lang="es-ES" sz="2000" dirty="0" smtClean="0"/>
              <a:t>ANTES</a:t>
            </a:r>
            <a:endParaRPr lang="es-MX" sz="2000" dirty="0"/>
          </a:p>
        </p:txBody>
      </p:sp>
      <p:pic>
        <p:nvPicPr>
          <p:cNvPr id="2052" name="Picture 4" descr="F:\fOTOS 030314\Av. Acueducto\durante\DSC0505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36504" y="4278114"/>
            <a:ext cx="4572000" cy="257988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053" name="Picture 5" descr="F:\fOTOS 030314\Av. Acueducto\durante\DSC05056.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3289" y="4278114"/>
            <a:ext cx="4503215" cy="262053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8" name="7 Rectángulo"/>
          <p:cNvSpPr/>
          <p:nvPr/>
        </p:nvSpPr>
        <p:spPr>
          <a:xfrm>
            <a:off x="3079814" y="6205374"/>
            <a:ext cx="2500298" cy="400110"/>
          </a:xfrm>
          <a:prstGeom prst="rect">
            <a:avLst/>
          </a:prstGeom>
        </p:spPr>
        <p:txBody>
          <a:bodyPr wrap="square">
            <a:spAutoFit/>
          </a:bodyPr>
          <a:lstStyle/>
          <a:p>
            <a:pPr marL="342900" indent="-342900" algn="ctr">
              <a:buFont typeface="Wingdings" pitchFamily="2" charset="2"/>
              <a:buChar char="ü"/>
            </a:pPr>
            <a:r>
              <a:rPr lang="es-ES" sz="2000" dirty="0" smtClean="0"/>
              <a:t>DURANTE</a:t>
            </a:r>
            <a:endParaRPr lang="es-MX" sz="2000" dirty="0"/>
          </a:p>
        </p:txBody>
      </p:sp>
      <p:graphicFrame>
        <p:nvGraphicFramePr>
          <p:cNvPr id="9" name="8 Tabla"/>
          <p:cNvGraphicFramePr>
            <a:graphicFrameLocks noGrp="1"/>
          </p:cNvGraphicFramePr>
          <p:nvPr>
            <p:extLst>
              <p:ext uri="{D42A27DB-BD31-4B8C-83A1-F6EECF244321}">
                <p14:modId xmlns="" xmlns:p14="http://schemas.microsoft.com/office/powerpoint/2010/main" val="3639088965"/>
              </p:ext>
            </p:extLst>
          </p:nvPr>
        </p:nvGraphicFramePr>
        <p:xfrm>
          <a:off x="29243" y="0"/>
          <a:ext cx="9079260" cy="828040"/>
        </p:xfrm>
        <a:graphic>
          <a:graphicData uri="http://schemas.openxmlformats.org/drawingml/2006/table">
            <a:tbl>
              <a:tblPr firstRow="1" bandRow="1">
                <a:tableStyleId>{5C22544A-7EE6-4342-B048-85BDC9FD1C3A}</a:tableStyleId>
              </a:tblPr>
              <a:tblGrid>
                <a:gridCol w="1679751"/>
                <a:gridCol w="1029386"/>
                <a:gridCol w="876790"/>
                <a:gridCol w="1466244"/>
                <a:gridCol w="1098297"/>
                <a:gridCol w="1171517"/>
                <a:gridCol w="1757275"/>
              </a:tblGrid>
              <a:tr h="370840">
                <a:tc>
                  <a:txBody>
                    <a:bodyPr/>
                    <a:lstStyle/>
                    <a:p>
                      <a:pPr algn="ctr"/>
                      <a:r>
                        <a:rPr lang="es-MX" sz="1200" dirty="0" smtClean="0"/>
                        <a:t>Acción</a:t>
                      </a:r>
                      <a:r>
                        <a:rPr lang="es-MX" sz="1200" baseline="0" dirty="0" smtClean="0"/>
                        <a:t> / Descripción</a:t>
                      </a:r>
                      <a:endParaRPr lang="es-MX" sz="1200" dirty="0"/>
                    </a:p>
                  </a:txBody>
                  <a:tcPr anchor="ctr"/>
                </a:tc>
                <a:tc>
                  <a:txBody>
                    <a:bodyPr/>
                    <a:lstStyle/>
                    <a:p>
                      <a:pPr algn="ctr"/>
                      <a:r>
                        <a:rPr lang="es-MX" sz="1200" dirty="0" smtClean="0"/>
                        <a:t>Días</a:t>
                      </a:r>
                      <a:r>
                        <a:rPr lang="es-MX" sz="1200" baseline="0" dirty="0" smtClean="0"/>
                        <a:t> Laborados</a:t>
                      </a:r>
                      <a:endParaRPr lang="es-MX" sz="1200" dirty="0"/>
                    </a:p>
                  </a:txBody>
                  <a:tcPr anchor="ctr"/>
                </a:tc>
                <a:tc>
                  <a:txBody>
                    <a:bodyPr/>
                    <a:lstStyle/>
                    <a:p>
                      <a:pPr algn="ctr"/>
                      <a:r>
                        <a:rPr lang="es-MX" sz="1200" dirty="0" smtClean="0"/>
                        <a:t>Personal </a:t>
                      </a:r>
                      <a:endParaRPr lang="es-MX" sz="1200" dirty="0"/>
                    </a:p>
                  </a:txBody>
                  <a:tcPr anchor="ctr"/>
                </a:tc>
                <a:tc>
                  <a:txBody>
                    <a:bodyPr/>
                    <a:lstStyle/>
                    <a:p>
                      <a:pPr algn="ctr"/>
                      <a:r>
                        <a:rPr lang="es-MX" sz="1200" dirty="0" smtClean="0">
                          <a:solidFill>
                            <a:schemeClr val="tx1"/>
                          </a:solidFill>
                        </a:rPr>
                        <a:t>Medida</a:t>
                      </a:r>
                      <a:r>
                        <a:rPr lang="es-MX" sz="1200" baseline="0" dirty="0" smtClean="0">
                          <a:solidFill>
                            <a:schemeClr val="tx1"/>
                          </a:solidFill>
                        </a:rPr>
                        <a:t> aproximada del área</a:t>
                      </a:r>
                      <a:endParaRPr lang="es-MX" sz="1200" dirty="0">
                        <a:solidFill>
                          <a:schemeClr val="tx1"/>
                        </a:solidFill>
                      </a:endParaRPr>
                    </a:p>
                  </a:txBody>
                  <a:tcPr anchor="ctr"/>
                </a:tc>
                <a:tc>
                  <a:txBody>
                    <a:bodyPr/>
                    <a:lstStyle/>
                    <a:p>
                      <a:pPr algn="ctr"/>
                      <a:r>
                        <a:rPr lang="es-MX" sz="1200" dirty="0" smtClean="0"/>
                        <a:t>Bolsas</a:t>
                      </a:r>
                      <a:r>
                        <a:rPr lang="es-MX" sz="1200" baseline="0" dirty="0" smtClean="0"/>
                        <a:t> Utilizadas </a:t>
                      </a:r>
                      <a:endParaRPr lang="es-MX" sz="1200" dirty="0"/>
                    </a:p>
                  </a:txBody>
                  <a:tcPr anchor="ctr"/>
                </a:tc>
                <a:tc>
                  <a:txBody>
                    <a:bodyPr/>
                    <a:lstStyle/>
                    <a:p>
                      <a:pPr algn="ctr"/>
                      <a:r>
                        <a:rPr lang="es-MX" sz="1200" dirty="0" smtClean="0"/>
                        <a:t>Llantas recolectadas</a:t>
                      </a:r>
                      <a:endParaRPr lang="es-MX" sz="1200" dirty="0"/>
                    </a:p>
                  </a:txBody>
                  <a:tcPr anchor="ctr"/>
                </a:tc>
                <a:tc>
                  <a:txBody>
                    <a:bodyPr/>
                    <a:lstStyle/>
                    <a:p>
                      <a:pPr algn="ctr"/>
                      <a:r>
                        <a:rPr lang="es-MX" sz="1200" dirty="0" smtClean="0"/>
                        <a:t>Basura</a:t>
                      </a:r>
                      <a:r>
                        <a:rPr lang="es-MX" sz="1200" baseline="0" dirty="0" smtClean="0"/>
                        <a:t> recolectada (Toneladas)</a:t>
                      </a:r>
                      <a:endParaRPr lang="es-MX" sz="1200" dirty="0"/>
                    </a:p>
                  </a:txBody>
                  <a:tcPr anchor="ctr"/>
                </a:tc>
              </a:tr>
              <a:tr h="370840">
                <a:tc>
                  <a:txBody>
                    <a:bodyPr/>
                    <a:lstStyle/>
                    <a:p>
                      <a:pPr algn="ctr"/>
                      <a:r>
                        <a:rPr lang="es-MX" sz="1200" b="1" i="1" dirty="0" smtClean="0">
                          <a:solidFill>
                            <a:schemeClr val="bg1"/>
                          </a:solidFill>
                        </a:rPr>
                        <a:t>Pepena</a:t>
                      </a:r>
                      <a:r>
                        <a:rPr lang="es-MX" sz="1200" b="1" i="1" baseline="0" dirty="0" smtClean="0">
                          <a:solidFill>
                            <a:schemeClr val="bg1"/>
                          </a:solidFill>
                        </a:rPr>
                        <a:t> de Basura</a:t>
                      </a:r>
                      <a:endParaRPr lang="es-MX" sz="1200" b="1" i="1" dirty="0" smtClean="0">
                        <a:solidFill>
                          <a:schemeClr val="bg1"/>
                        </a:solidFill>
                      </a:endParaRPr>
                    </a:p>
                  </a:txBody>
                  <a:tcPr anchor="ctr"/>
                </a:tc>
                <a:tc>
                  <a:txBody>
                    <a:bodyPr/>
                    <a:lstStyle/>
                    <a:p>
                      <a:pPr algn="ctr"/>
                      <a:r>
                        <a:rPr lang="es-MX" sz="1200" b="1" i="1" dirty="0" smtClean="0">
                          <a:solidFill>
                            <a:schemeClr val="bg1"/>
                          </a:solidFill>
                        </a:rPr>
                        <a:t>9</a:t>
                      </a:r>
                      <a:endParaRPr lang="es-MX" sz="1200" b="1" i="1" dirty="0">
                        <a:solidFill>
                          <a:schemeClr val="bg1"/>
                        </a:solidFill>
                      </a:endParaRPr>
                    </a:p>
                  </a:txBody>
                  <a:tcPr anchor="ctr"/>
                </a:tc>
                <a:tc>
                  <a:txBody>
                    <a:bodyPr/>
                    <a:lstStyle/>
                    <a:p>
                      <a:pPr algn="ctr"/>
                      <a:r>
                        <a:rPr lang="es-MX" sz="1200" b="1" i="1" dirty="0" smtClean="0">
                          <a:solidFill>
                            <a:schemeClr val="bg1"/>
                          </a:solidFill>
                        </a:rPr>
                        <a:t>10</a:t>
                      </a:r>
                      <a:endParaRPr lang="es-MX" sz="1200" b="1" i="1" dirty="0">
                        <a:solidFill>
                          <a:schemeClr val="bg1"/>
                        </a:solidFill>
                      </a:endParaRPr>
                    </a:p>
                  </a:txBody>
                  <a:tcPr anchor="ctr"/>
                </a:tc>
                <a:tc>
                  <a:txBody>
                    <a:bodyPr/>
                    <a:lstStyle/>
                    <a:p>
                      <a:pPr algn="ctr"/>
                      <a:r>
                        <a:rPr lang="es-MX" sz="1200" b="1" i="1" dirty="0" smtClean="0">
                          <a:solidFill>
                            <a:schemeClr val="bg1"/>
                          </a:solidFill>
                        </a:rPr>
                        <a:t>5.5 km</a:t>
                      </a:r>
                      <a:endParaRPr lang="es-MX" sz="1200" b="1" i="1" dirty="0">
                        <a:solidFill>
                          <a:schemeClr val="bg1"/>
                        </a:solidFill>
                      </a:endParaRPr>
                    </a:p>
                  </a:txBody>
                  <a:tcPr anchor="ctr"/>
                </a:tc>
                <a:tc>
                  <a:txBody>
                    <a:bodyPr/>
                    <a:lstStyle/>
                    <a:p>
                      <a:pPr algn="ctr"/>
                      <a:r>
                        <a:rPr lang="es-MX" sz="1200" b="1" i="1" dirty="0" smtClean="0">
                          <a:solidFill>
                            <a:schemeClr val="bg1"/>
                          </a:solidFill>
                        </a:rPr>
                        <a:t>77</a:t>
                      </a:r>
                      <a:endParaRPr lang="es-MX" sz="1200" b="1" i="1" dirty="0">
                        <a:solidFill>
                          <a:schemeClr val="bg1"/>
                        </a:solidFill>
                      </a:endParaRPr>
                    </a:p>
                  </a:txBody>
                  <a:tcPr anchor="ctr"/>
                </a:tc>
                <a:tc>
                  <a:txBody>
                    <a:bodyPr/>
                    <a:lstStyle/>
                    <a:p>
                      <a:pPr algn="ctr"/>
                      <a:r>
                        <a:rPr lang="es-MX" sz="1200" b="1" i="1" dirty="0" smtClean="0">
                          <a:solidFill>
                            <a:schemeClr val="bg1"/>
                          </a:solidFill>
                        </a:rPr>
                        <a:t>152</a:t>
                      </a:r>
                      <a:endParaRPr lang="es-MX" sz="1200" b="1" i="1" dirty="0">
                        <a:solidFill>
                          <a:schemeClr val="bg1"/>
                        </a:solidFill>
                      </a:endParaRPr>
                    </a:p>
                  </a:txBody>
                  <a:tcPr anchor="ctr"/>
                </a:tc>
                <a:tc>
                  <a:txBody>
                    <a:bodyPr/>
                    <a:lstStyle/>
                    <a:p>
                      <a:pPr algn="ctr"/>
                      <a:r>
                        <a:rPr lang="es-MX" sz="1200" b="1" i="1" dirty="0" smtClean="0">
                          <a:solidFill>
                            <a:schemeClr val="bg1"/>
                          </a:solidFill>
                        </a:rPr>
                        <a:t>3.280</a:t>
                      </a:r>
                      <a:endParaRPr lang="es-MX" sz="1200" b="1" i="1" dirty="0">
                        <a:solidFill>
                          <a:schemeClr val="bg1"/>
                        </a:solidFill>
                      </a:endParaRPr>
                    </a:p>
                  </a:txBody>
                  <a:tcPr anchor="ctr"/>
                </a:tc>
              </a:tr>
            </a:tbl>
          </a:graphicData>
        </a:graphic>
      </p:graphicFrame>
    </p:spTree>
    <p:extLst>
      <p:ext uri="{BB962C8B-B14F-4D97-AF65-F5344CB8AC3E}">
        <p14:creationId xmlns="" xmlns:p14="http://schemas.microsoft.com/office/powerpoint/2010/main" val="1192519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ocuments and Settings\Usuario\Escritorio\Nueva carpeta (2)\25022014\Zona Centro\Emilio Carranza\DSC04915.JPG"/>
          <p:cNvPicPr>
            <a:picLocks noChangeAspect="1" noChangeArrowheads="1"/>
          </p:cNvPicPr>
          <p:nvPr/>
        </p:nvPicPr>
        <p:blipFill>
          <a:blip r:embed="rId2" cstate="print"/>
          <a:srcRect/>
          <a:stretch>
            <a:fillRect/>
          </a:stretch>
        </p:blipFill>
        <p:spPr bwMode="auto">
          <a:xfrm>
            <a:off x="323528" y="1772816"/>
            <a:ext cx="3562322" cy="2520280"/>
          </a:xfrm>
          <a:prstGeom prst="rect">
            <a:avLst/>
          </a:prstGeom>
          <a:noFill/>
        </p:spPr>
      </p:pic>
      <p:pic>
        <p:nvPicPr>
          <p:cNvPr id="3" name="Picture 2" descr="E:\Zona Centro\27022014132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39952" y="1772816"/>
            <a:ext cx="4766665" cy="252028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E:\Emilio Carranza 280214\durante\DSC0502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3528" y="4437112"/>
            <a:ext cx="3562322" cy="225666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E:\Nueva carpeta\Emilio Carranza 280214\despues\CAM1106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139952" y="4437112"/>
            <a:ext cx="4766665" cy="225666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Rectángulo"/>
          <p:cNvSpPr/>
          <p:nvPr/>
        </p:nvSpPr>
        <p:spPr>
          <a:xfrm>
            <a:off x="4427984" y="5793069"/>
            <a:ext cx="1762823"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000" b="1" cap="all" spc="0" dirty="0" smtClean="0">
                <a:ln w="0"/>
                <a:solidFill>
                  <a:srgbClr val="002060"/>
                </a:solidFill>
                <a:effectLst>
                  <a:reflection blurRad="12700" stA="50000" endPos="50000" dist="5000" dir="5400000" sy="-100000" rotWithShape="0"/>
                </a:effectLst>
              </a:rPr>
              <a:t>Juárez cambia</a:t>
            </a:r>
            <a:endParaRPr lang="es-ES" sz="2000" b="1" cap="all" spc="0" dirty="0">
              <a:ln w="0"/>
              <a:solidFill>
                <a:srgbClr val="002060"/>
              </a:solidFill>
              <a:effectLst>
                <a:reflection blurRad="12700" stA="50000" endPos="50000" dist="5000" dir="5400000" sy="-100000" rotWithShape="0"/>
              </a:effectLst>
            </a:endParaRPr>
          </a:p>
        </p:txBody>
      </p:sp>
      <p:sp>
        <p:nvSpPr>
          <p:cNvPr id="7" name="6 Rectángulo"/>
          <p:cNvSpPr/>
          <p:nvPr/>
        </p:nvSpPr>
        <p:spPr>
          <a:xfrm>
            <a:off x="6012160" y="1811415"/>
            <a:ext cx="2682852"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000" b="1" cap="all" spc="0" dirty="0" smtClean="0">
                <a:ln w="0"/>
                <a:solidFill>
                  <a:srgbClr val="002060"/>
                </a:solidFill>
                <a:effectLst>
                  <a:reflection blurRad="12700" stA="50000" endPos="50000" dist="5000" dir="5400000" sy="-100000" rotWithShape="0"/>
                </a:effectLst>
              </a:rPr>
              <a:t>Trabajando por ti</a:t>
            </a:r>
            <a:endParaRPr lang="es-ES" sz="2000" b="1" cap="all" spc="0" dirty="0">
              <a:ln w="0"/>
              <a:solidFill>
                <a:srgbClr val="002060"/>
              </a:solidFill>
              <a:effectLst>
                <a:reflection blurRad="12700" stA="50000" endPos="50000" dist="5000" dir="5400000" sy="-100000" rotWithShape="0"/>
              </a:effectLst>
            </a:endParaRPr>
          </a:p>
        </p:txBody>
      </p:sp>
      <p:sp>
        <p:nvSpPr>
          <p:cNvPr id="8" name="7 Rectángulo"/>
          <p:cNvSpPr/>
          <p:nvPr/>
        </p:nvSpPr>
        <p:spPr>
          <a:xfrm>
            <a:off x="1907704" y="1831763"/>
            <a:ext cx="1526155" cy="40011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000" b="1" cap="all" spc="0" dirty="0" smtClean="0">
                <a:ln w="0"/>
                <a:solidFill>
                  <a:srgbClr val="002060"/>
                </a:solidFill>
                <a:effectLst>
                  <a:reflection blurRad="12700" stA="50000" endPos="50000" dist="5000" dir="5400000" sy="-100000" rotWithShape="0"/>
                </a:effectLst>
              </a:rPr>
              <a:t>Antes</a:t>
            </a:r>
            <a:endParaRPr lang="es-ES" sz="2000" b="1" cap="all" spc="0" dirty="0">
              <a:ln w="0"/>
              <a:solidFill>
                <a:srgbClr val="002060"/>
              </a:solidFill>
              <a:effectLst>
                <a:reflection blurRad="12700" stA="50000" endPos="50000" dist="5000" dir="5400000" sy="-100000" rotWithShape="0"/>
              </a:effectLst>
            </a:endParaRPr>
          </a:p>
        </p:txBody>
      </p:sp>
      <p:sp>
        <p:nvSpPr>
          <p:cNvPr id="9" name="Text Box 2">
            <a:hlinkClick r:id="rId6" action="ppaction://hlinkpres?slideindex=4&amp;slidetitle=Presentación de PowerPoint"/>
          </p:cNvPr>
          <p:cNvSpPr txBox="1">
            <a:spLocks noChangeArrowheads="1"/>
          </p:cNvSpPr>
          <p:nvPr/>
        </p:nvSpPr>
        <p:spPr bwMode="auto">
          <a:xfrm>
            <a:off x="-35496" y="1111667"/>
            <a:ext cx="9144000" cy="57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Emilio Carranza</a:t>
            </a:r>
            <a:endParaRPr lang="en-GB" sz="28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graphicFrame>
        <p:nvGraphicFramePr>
          <p:cNvPr id="10" name="9 Tabla"/>
          <p:cNvGraphicFramePr>
            <a:graphicFrameLocks noGrp="1"/>
          </p:cNvGraphicFramePr>
          <p:nvPr>
            <p:extLst>
              <p:ext uri="{D42A27DB-BD31-4B8C-83A1-F6EECF244321}">
                <p14:modId xmlns="" xmlns:p14="http://schemas.microsoft.com/office/powerpoint/2010/main" val="558342005"/>
              </p:ext>
            </p:extLst>
          </p:nvPr>
        </p:nvGraphicFramePr>
        <p:xfrm>
          <a:off x="25358" y="-1"/>
          <a:ext cx="9083146" cy="1124745"/>
        </p:xfrm>
        <a:graphic>
          <a:graphicData uri="http://schemas.openxmlformats.org/drawingml/2006/table">
            <a:tbl>
              <a:tblPr firstRow="1" bandRow="1">
                <a:tableStyleId>{5C22544A-7EE6-4342-B048-85BDC9FD1C3A}</a:tableStyleId>
              </a:tblPr>
              <a:tblGrid>
                <a:gridCol w="1451789"/>
                <a:gridCol w="861605"/>
                <a:gridCol w="782704"/>
                <a:gridCol w="1694805"/>
                <a:gridCol w="1918885"/>
                <a:gridCol w="1060437"/>
                <a:gridCol w="1312921"/>
              </a:tblGrid>
              <a:tr h="664922">
                <a:tc>
                  <a:txBody>
                    <a:bodyPr/>
                    <a:lstStyle/>
                    <a:p>
                      <a:pPr algn="ctr" rtl="0" fontAlgn="ctr"/>
                      <a:r>
                        <a:rPr lang="en-US" sz="1000" u="none" strike="noStrike" dirty="0" err="1">
                          <a:effectLst/>
                        </a:rPr>
                        <a:t>Acción</a:t>
                      </a:r>
                      <a:r>
                        <a:rPr lang="en-US" sz="1000" u="none" strike="noStrike" dirty="0">
                          <a:effectLst/>
                        </a:rPr>
                        <a:t> / </a:t>
                      </a:r>
                      <a:r>
                        <a:rPr lang="en-US" sz="1000" u="none" strike="noStrike" dirty="0" err="1">
                          <a:effectLst/>
                        </a:rPr>
                        <a:t>Descripción</a:t>
                      </a:r>
                      <a:endParaRPr lang="en-US" sz="1000" b="1" i="0" u="none" strike="noStrike" dirty="0">
                        <a:solidFill>
                          <a:srgbClr val="FFFFFF"/>
                        </a:solidFill>
                        <a:effectLst/>
                        <a:latin typeface="Arial"/>
                      </a:endParaRPr>
                    </a:p>
                  </a:txBody>
                  <a:tcPr marL="7631" marR="7631" marT="7631" marB="0" anchor="ctr"/>
                </a:tc>
                <a:tc>
                  <a:txBody>
                    <a:bodyPr/>
                    <a:lstStyle/>
                    <a:p>
                      <a:pPr algn="ctr" rtl="0" fontAlgn="ctr"/>
                      <a:r>
                        <a:rPr lang="en-US" sz="1000" u="none" strike="noStrike" dirty="0" err="1">
                          <a:effectLst/>
                        </a:rPr>
                        <a:t>Días</a:t>
                      </a:r>
                      <a:r>
                        <a:rPr lang="en-US" sz="1000" u="none" strike="noStrike" dirty="0">
                          <a:effectLst/>
                        </a:rPr>
                        <a:t> </a:t>
                      </a:r>
                      <a:r>
                        <a:rPr lang="en-US" sz="1000" u="none" strike="noStrike" dirty="0" err="1">
                          <a:effectLst/>
                        </a:rPr>
                        <a:t>Laborados</a:t>
                      </a:r>
                      <a:endParaRPr lang="en-US" sz="1000" b="1" i="0" u="none" strike="noStrike" dirty="0">
                        <a:solidFill>
                          <a:srgbClr val="FFFFFF"/>
                        </a:solidFill>
                        <a:effectLst/>
                        <a:latin typeface="Arial"/>
                      </a:endParaRPr>
                    </a:p>
                  </a:txBody>
                  <a:tcPr marL="7631" marR="7631" marT="7631" marB="0" anchor="ctr"/>
                </a:tc>
                <a:tc>
                  <a:txBody>
                    <a:bodyPr/>
                    <a:lstStyle/>
                    <a:p>
                      <a:pPr algn="ctr" rtl="0" fontAlgn="ctr"/>
                      <a:r>
                        <a:rPr lang="en-US" sz="1000" u="none" strike="noStrike" dirty="0">
                          <a:effectLst/>
                        </a:rPr>
                        <a:t>Personal </a:t>
                      </a:r>
                      <a:endParaRPr lang="en-US" sz="1000" b="1" i="0" u="none" strike="noStrike" dirty="0">
                        <a:solidFill>
                          <a:srgbClr val="FFFFFF"/>
                        </a:solidFill>
                        <a:effectLst/>
                        <a:latin typeface="Arial"/>
                      </a:endParaRPr>
                    </a:p>
                  </a:txBody>
                  <a:tcPr marL="7631" marR="7631" marT="7631" marB="0" anchor="ctr"/>
                </a:tc>
                <a:tc>
                  <a:txBody>
                    <a:bodyPr/>
                    <a:lstStyle/>
                    <a:p>
                      <a:pPr algn="ctr" rtl="0" fontAlgn="ctr"/>
                      <a:r>
                        <a:rPr lang="en-US" sz="1000" u="none" strike="noStrike">
                          <a:effectLst/>
                        </a:rPr>
                        <a:t>Objetivo / Meta (Medida aproximada del área)</a:t>
                      </a:r>
                      <a:endParaRPr lang="en-US" sz="1000" b="1" i="0" u="none" strike="noStrike">
                        <a:solidFill>
                          <a:srgbClr val="FFFFFF"/>
                        </a:solidFill>
                        <a:effectLst/>
                        <a:latin typeface="Arial"/>
                      </a:endParaRPr>
                    </a:p>
                  </a:txBody>
                  <a:tcPr marL="7631" marR="7631" marT="7631" marB="0" anchor="ctr"/>
                </a:tc>
                <a:tc>
                  <a:txBody>
                    <a:bodyPr/>
                    <a:lstStyle/>
                    <a:p>
                      <a:pPr algn="ctr" rtl="0" fontAlgn="ctr"/>
                      <a:r>
                        <a:rPr lang="en-US" sz="1000" u="none" strike="noStrike" dirty="0" err="1">
                          <a:effectLst/>
                        </a:rPr>
                        <a:t>Bolsas</a:t>
                      </a:r>
                      <a:r>
                        <a:rPr lang="en-US" sz="1000" u="none" strike="noStrike" dirty="0">
                          <a:effectLst/>
                        </a:rPr>
                        <a:t> </a:t>
                      </a:r>
                      <a:r>
                        <a:rPr lang="en-US" sz="1000" u="none" strike="noStrike" dirty="0" err="1">
                          <a:effectLst/>
                        </a:rPr>
                        <a:t>Utilizadas</a:t>
                      </a:r>
                      <a:r>
                        <a:rPr lang="en-US" sz="1000" u="none" strike="noStrike" dirty="0">
                          <a:effectLst/>
                        </a:rPr>
                        <a:t> </a:t>
                      </a:r>
                      <a:endParaRPr lang="en-US" sz="1000" b="1" i="0" u="none" strike="noStrike" dirty="0">
                        <a:solidFill>
                          <a:srgbClr val="FFFFFF"/>
                        </a:solidFill>
                        <a:effectLst/>
                        <a:latin typeface="Arial"/>
                      </a:endParaRPr>
                    </a:p>
                  </a:txBody>
                  <a:tcPr marL="7631" marR="7631" marT="7631" marB="0" anchor="ctr"/>
                </a:tc>
                <a:tc>
                  <a:txBody>
                    <a:bodyPr/>
                    <a:lstStyle/>
                    <a:p>
                      <a:pPr algn="ctr" rtl="0" fontAlgn="ctr"/>
                      <a:r>
                        <a:rPr lang="en-US" sz="1000" u="none" strike="noStrike">
                          <a:effectLst/>
                        </a:rPr>
                        <a:t>Llantas recolectadas</a:t>
                      </a:r>
                      <a:endParaRPr lang="en-US" sz="1000" b="1" i="0" u="none" strike="noStrike">
                        <a:solidFill>
                          <a:srgbClr val="FFFFFF"/>
                        </a:solidFill>
                        <a:effectLst/>
                        <a:latin typeface="Arial"/>
                      </a:endParaRPr>
                    </a:p>
                  </a:txBody>
                  <a:tcPr marL="7631" marR="7631" marT="7631" marB="0" anchor="ctr"/>
                </a:tc>
                <a:tc>
                  <a:txBody>
                    <a:bodyPr/>
                    <a:lstStyle/>
                    <a:p>
                      <a:pPr algn="ctr" rtl="0" fontAlgn="ctr"/>
                      <a:r>
                        <a:rPr lang="en-US" sz="1000" u="none" strike="noStrike">
                          <a:effectLst/>
                        </a:rPr>
                        <a:t>Basura recolectada (Toneladas)</a:t>
                      </a:r>
                      <a:endParaRPr lang="en-US" sz="1000" b="1" i="0" u="none" strike="noStrike">
                        <a:solidFill>
                          <a:srgbClr val="FFFFFF"/>
                        </a:solidFill>
                        <a:effectLst/>
                        <a:latin typeface="Arial"/>
                      </a:endParaRPr>
                    </a:p>
                  </a:txBody>
                  <a:tcPr marL="7631" marR="7631" marT="7631" marB="0" anchor="ctr"/>
                </a:tc>
              </a:tr>
              <a:tr h="459823">
                <a:tc>
                  <a:txBody>
                    <a:bodyPr/>
                    <a:lstStyle/>
                    <a:p>
                      <a:pPr algn="ctr" rtl="0" fontAlgn="ctr"/>
                      <a:r>
                        <a:rPr lang="en-US" sz="1000" u="none" strike="noStrike">
                          <a:effectLst/>
                        </a:rPr>
                        <a:t>Emilio Carranza</a:t>
                      </a:r>
                      <a:endParaRPr lang="en-US" sz="1000" b="1" i="1" u="none" strike="noStrike">
                        <a:solidFill>
                          <a:srgbClr val="000000"/>
                        </a:solidFill>
                        <a:effectLst/>
                        <a:latin typeface="Arial"/>
                      </a:endParaRPr>
                    </a:p>
                  </a:txBody>
                  <a:tcPr marL="7631" marR="7631" marT="7631" marB="0" anchor="ctr"/>
                </a:tc>
                <a:tc>
                  <a:txBody>
                    <a:bodyPr/>
                    <a:lstStyle/>
                    <a:p>
                      <a:pPr algn="ctr" rtl="0" fontAlgn="ctr"/>
                      <a:r>
                        <a:rPr lang="en-US" sz="1000" u="none" strike="noStrike" dirty="0">
                          <a:effectLst/>
                        </a:rPr>
                        <a:t> </a:t>
                      </a:r>
                      <a:r>
                        <a:rPr lang="en-US" sz="1000" u="none" strike="noStrike" dirty="0" smtClean="0">
                          <a:effectLst/>
                        </a:rPr>
                        <a:t>5</a:t>
                      </a:r>
                      <a:endParaRPr lang="en-US" sz="1000" b="1" i="1" u="none" strike="noStrike" dirty="0">
                        <a:solidFill>
                          <a:srgbClr val="000000"/>
                        </a:solidFill>
                        <a:effectLst/>
                        <a:latin typeface="Arial"/>
                      </a:endParaRPr>
                    </a:p>
                  </a:txBody>
                  <a:tcPr marL="7631" marR="7631" marT="7631" marB="0" anchor="ctr"/>
                </a:tc>
                <a:tc>
                  <a:txBody>
                    <a:bodyPr/>
                    <a:lstStyle/>
                    <a:p>
                      <a:pPr algn="ctr" rtl="0" fontAlgn="ctr"/>
                      <a:r>
                        <a:rPr lang="en-US" sz="1000" u="none" strike="noStrike">
                          <a:effectLst/>
                        </a:rPr>
                        <a:t>4</a:t>
                      </a:r>
                      <a:endParaRPr lang="en-US" sz="1000" b="1" i="1" u="none" strike="noStrike">
                        <a:solidFill>
                          <a:srgbClr val="000000"/>
                        </a:solidFill>
                        <a:effectLst/>
                        <a:latin typeface="Arial"/>
                      </a:endParaRPr>
                    </a:p>
                  </a:txBody>
                  <a:tcPr marL="7631" marR="7631" marT="7631" marB="0" anchor="ctr"/>
                </a:tc>
                <a:tc>
                  <a:txBody>
                    <a:bodyPr/>
                    <a:lstStyle/>
                    <a:p>
                      <a:pPr algn="ctr" rtl="0" fontAlgn="ctr"/>
                      <a:r>
                        <a:rPr lang="en-US" sz="1000" u="none" strike="noStrike">
                          <a:effectLst/>
                        </a:rPr>
                        <a:t>500 Mts</a:t>
                      </a:r>
                      <a:endParaRPr lang="en-US" sz="1000" b="1" i="1" u="none" strike="noStrike">
                        <a:solidFill>
                          <a:srgbClr val="000000"/>
                        </a:solidFill>
                        <a:effectLst/>
                        <a:latin typeface="Arial"/>
                      </a:endParaRPr>
                    </a:p>
                  </a:txBody>
                  <a:tcPr marL="7631" marR="7631" marT="7631" marB="0" anchor="ctr"/>
                </a:tc>
                <a:tc>
                  <a:txBody>
                    <a:bodyPr/>
                    <a:lstStyle/>
                    <a:p>
                      <a:pPr algn="ctr" rtl="0" fontAlgn="ctr"/>
                      <a:r>
                        <a:rPr lang="en-US" sz="1000" u="none" strike="noStrike">
                          <a:effectLst/>
                        </a:rPr>
                        <a:t>10</a:t>
                      </a:r>
                      <a:endParaRPr lang="en-US" sz="1000" b="1" i="1" u="none" strike="noStrike">
                        <a:solidFill>
                          <a:srgbClr val="000000"/>
                        </a:solidFill>
                        <a:effectLst/>
                        <a:latin typeface="Arial"/>
                      </a:endParaRPr>
                    </a:p>
                  </a:txBody>
                  <a:tcPr marL="7631" marR="7631" marT="7631" marB="0" anchor="ctr"/>
                </a:tc>
                <a:tc>
                  <a:txBody>
                    <a:bodyPr/>
                    <a:lstStyle/>
                    <a:p>
                      <a:pPr algn="ctr" rtl="0" fontAlgn="ctr"/>
                      <a:r>
                        <a:rPr lang="en-US" sz="1000" u="none" strike="noStrike">
                          <a:effectLst/>
                        </a:rPr>
                        <a:t>1</a:t>
                      </a:r>
                      <a:endParaRPr lang="en-US" sz="1000" b="1" i="1" u="none" strike="noStrike">
                        <a:solidFill>
                          <a:srgbClr val="000000"/>
                        </a:solidFill>
                        <a:effectLst/>
                        <a:latin typeface="Arial"/>
                      </a:endParaRPr>
                    </a:p>
                  </a:txBody>
                  <a:tcPr marL="7631" marR="7631" marT="7631" marB="0" anchor="ctr"/>
                </a:tc>
                <a:tc>
                  <a:txBody>
                    <a:bodyPr/>
                    <a:lstStyle/>
                    <a:p>
                      <a:pPr algn="ctr" rtl="0" fontAlgn="ctr"/>
                      <a:r>
                        <a:rPr lang="en-US" sz="1000" u="none" strike="noStrike" dirty="0">
                          <a:effectLst/>
                        </a:rPr>
                        <a:t>0.6</a:t>
                      </a:r>
                      <a:endParaRPr lang="en-US" sz="1000" b="1" i="1" u="none" strike="noStrike" dirty="0">
                        <a:solidFill>
                          <a:srgbClr val="000000"/>
                        </a:solidFill>
                        <a:effectLst/>
                        <a:latin typeface="Arial"/>
                      </a:endParaRPr>
                    </a:p>
                  </a:txBody>
                  <a:tcPr marL="7631" marR="7631" marT="7631" marB="0" anchor="ctr"/>
                </a:tc>
              </a:tr>
            </a:tbl>
          </a:graphicData>
        </a:graphic>
      </p:graphicFrame>
    </p:spTree>
    <p:extLst>
      <p:ext uri="{BB962C8B-B14F-4D97-AF65-F5344CB8AC3E}">
        <p14:creationId xmlns="" xmlns:p14="http://schemas.microsoft.com/office/powerpoint/2010/main" val="28445396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hlinkClick r:id="rId2" action="ppaction://hlinkpres?slideindex=4&amp;slidetitle=Presentación de PowerPoint"/>
          </p:cNvPr>
          <p:cNvSpPr txBox="1">
            <a:spLocks noChangeArrowheads="1"/>
          </p:cNvSpPr>
          <p:nvPr/>
        </p:nvSpPr>
        <p:spPr bwMode="auto">
          <a:xfrm>
            <a:off x="-35496" y="1111667"/>
            <a:ext cx="9144000" cy="57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5 de Mayo</a:t>
            </a:r>
            <a:endParaRPr lang="en-GB" sz="28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pic>
        <p:nvPicPr>
          <p:cNvPr id="2050" name="Picture 2" descr="E:\Zona Centro\05032014134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1643031"/>
            <a:ext cx="3672408" cy="2866089"/>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E:\Zona Centro\06032014135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67944" y="2060848"/>
            <a:ext cx="4876800" cy="345638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Rectángulo"/>
          <p:cNvSpPr/>
          <p:nvPr/>
        </p:nvSpPr>
        <p:spPr>
          <a:xfrm>
            <a:off x="1907704" y="1831763"/>
            <a:ext cx="1526155" cy="40011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000" b="1" cap="all" spc="0" dirty="0" smtClean="0">
                <a:ln w="0"/>
                <a:solidFill>
                  <a:srgbClr val="002060"/>
                </a:solidFill>
                <a:effectLst>
                  <a:reflection blurRad="12700" stA="50000" endPos="50000" dist="5000" dir="5400000" sy="-100000" rotWithShape="0"/>
                </a:effectLst>
              </a:rPr>
              <a:t>Antes</a:t>
            </a:r>
            <a:endParaRPr lang="es-ES" sz="2000" b="1" cap="all" spc="0" dirty="0">
              <a:ln w="0"/>
              <a:solidFill>
                <a:srgbClr val="002060"/>
              </a:solidFill>
              <a:effectLst>
                <a:reflection blurRad="12700" stA="50000" endPos="50000" dist="5000" dir="5400000" sy="-100000" rotWithShape="0"/>
              </a:effectLst>
            </a:endParaRPr>
          </a:p>
        </p:txBody>
      </p:sp>
      <p:sp>
        <p:nvSpPr>
          <p:cNvPr id="6" name="5 Rectángulo"/>
          <p:cNvSpPr/>
          <p:nvPr/>
        </p:nvSpPr>
        <p:spPr>
          <a:xfrm>
            <a:off x="6012160" y="2173279"/>
            <a:ext cx="2682852"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000" b="1" cap="all" spc="0" dirty="0" smtClean="0">
                <a:ln w="0"/>
                <a:solidFill>
                  <a:srgbClr val="002060"/>
                </a:solidFill>
                <a:effectLst>
                  <a:reflection blurRad="12700" stA="50000" endPos="50000" dist="5000" dir="5400000" sy="-100000" rotWithShape="0"/>
                </a:effectLst>
              </a:rPr>
              <a:t>Trabajando por ti</a:t>
            </a:r>
            <a:endParaRPr lang="es-ES" sz="2000" b="1" cap="all" spc="0" dirty="0">
              <a:ln w="0"/>
              <a:solidFill>
                <a:srgbClr val="002060"/>
              </a:solidFill>
              <a:effectLst>
                <a:reflection blurRad="12700" stA="50000" endPos="50000" dist="5000" dir="5400000" sy="-100000" rotWithShape="0"/>
              </a:effectLst>
            </a:endParaRPr>
          </a:p>
        </p:txBody>
      </p:sp>
      <p:sp>
        <p:nvSpPr>
          <p:cNvPr id="7" name="6 Rectángulo"/>
          <p:cNvSpPr/>
          <p:nvPr/>
        </p:nvSpPr>
        <p:spPr>
          <a:xfrm>
            <a:off x="4427984" y="5793069"/>
            <a:ext cx="1762823"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000" b="1" cap="all" spc="0" dirty="0" smtClean="0">
                <a:ln w="0"/>
                <a:solidFill>
                  <a:srgbClr val="002060"/>
                </a:solidFill>
                <a:effectLst>
                  <a:reflection blurRad="12700" stA="50000" endPos="50000" dist="5000" dir="5400000" sy="-100000" rotWithShape="0"/>
                </a:effectLst>
              </a:rPr>
              <a:t>Juárez cambia</a:t>
            </a:r>
            <a:endParaRPr lang="es-ES" sz="2000" b="1" cap="all" spc="0" dirty="0">
              <a:ln w="0"/>
              <a:solidFill>
                <a:srgbClr val="002060"/>
              </a:solidFill>
              <a:effectLst>
                <a:reflection blurRad="12700" stA="50000" endPos="50000" dist="5000" dir="5400000" sy="-100000" rotWithShape="0"/>
              </a:effectLst>
            </a:endParaRPr>
          </a:p>
        </p:txBody>
      </p:sp>
      <p:graphicFrame>
        <p:nvGraphicFramePr>
          <p:cNvPr id="8" name="7 Tabla"/>
          <p:cNvGraphicFramePr>
            <a:graphicFrameLocks noGrp="1"/>
          </p:cNvGraphicFramePr>
          <p:nvPr>
            <p:extLst>
              <p:ext uri="{D42A27DB-BD31-4B8C-83A1-F6EECF244321}">
                <p14:modId xmlns="" xmlns:p14="http://schemas.microsoft.com/office/powerpoint/2010/main" val="3825346445"/>
              </p:ext>
            </p:extLst>
          </p:nvPr>
        </p:nvGraphicFramePr>
        <p:xfrm>
          <a:off x="0" y="0"/>
          <a:ext cx="9108504" cy="1124744"/>
        </p:xfrm>
        <a:graphic>
          <a:graphicData uri="http://schemas.openxmlformats.org/drawingml/2006/table">
            <a:tbl>
              <a:tblPr firstRow="1" bandRow="1">
                <a:tableStyleId>{5C22544A-7EE6-4342-B048-85BDC9FD1C3A}</a:tableStyleId>
              </a:tblPr>
              <a:tblGrid>
                <a:gridCol w="1455841"/>
                <a:gridCol w="864011"/>
                <a:gridCol w="784889"/>
                <a:gridCol w="1699537"/>
                <a:gridCol w="1924242"/>
                <a:gridCol w="1063397"/>
                <a:gridCol w="1316587"/>
              </a:tblGrid>
              <a:tr h="620688">
                <a:tc>
                  <a:txBody>
                    <a:bodyPr/>
                    <a:lstStyle/>
                    <a:p>
                      <a:pPr algn="ctr" rtl="0" fontAlgn="ctr"/>
                      <a:r>
                        <a:rPr lang="en-US" sz="1000" u="none" strike="noStrike" dirty="0" err="1">
                          <a:effectLst/>
                        </a:rPr>
                        <a:t>Acción</a:t>
                      </a:r>
                      <a:r>
                        <a:rPr lang="en-US" sz="1000" u="none" strike="noStrike" dirty="0">
                          <a:effectLst/>
                        </a:rPr>
                        <a:t> / </a:t>
                      </a:r>
                      <a:r>
                        <a:rPr lang="en-US" sz="1000" u="none" strike="noStrike" dirty="0" err="1">
                          <a:effectLst/>
                        </a:rPr>
                        <a:t>Descripción</a:t>
                      </a:r>
                      <a:endParaRPr lang="en-US" sz="1000" b="1" i="0" u="none" strike="noStrike" dirty="0">
                        <a:solidFill>
                          <a:srgbClr val="FFFFFF"/>
                        </a:solidFill>
                        <a:effectLst/>
                        <a:latin typeface="Arial"/>
                      </a:endParaRPr>
                    </a:p>
                  </a:txBody>
                  <a:tcPr marL="7631" marR="7631" marT="7631" marB="0" anchor="ctr"/>
                </a:tc>
                <a:tc>
                  <a:txBody>
                    <a:bodyPr/>
                    <a:lstStyle/>
                    <a:p>
                      <a:pPr algn="ctr" rtl="0" fontAlgn="ctr"/>
                      <a:r>
                        <a:rPr lang="en-US" sz="1000" u="none" strike="noStrike">
                          <a:effectLst/>
                        </a:rPr>
                        <a:t>Días Laborados</a:t>
                      </a:r>
                      <a:endParaRPr lang="en-US" sz="1000" b="1" i="0" u="none" strike="noStrike">
                        <a:solidFill>
                          <a:srgbClr val="FFFFFF"/>
                        </a:solidFill>
                        <a:effectLst/>
                        <a:latin typeface="Arial"/>
                      </a:endParaRPr>
                    </a:p>
                  </a:txBody>
                  <a:tcPr marL="7631" marR="7631" marT="7631" marB="0" anchor="ctr"/>
                </a:tc>
                <a:tc>
                  <a:txBody>
                    <a:bodyPr/>
                    <a:lstStyle/>
                    <a:p>
                      <a:pPr algn="ctr" rtl="0" fontAlgn="ctr"/>
                      <a:r>
                        <a:rPr lang="en-US" sz="1000" u="none" strike="noStrike">
                          <a:effectLst/>
                        </a:rPr>
                        <a:t>Personal </a:t>
                      </a:r>
                      <a:endParaRPr lang="en-US" sz="1000" b="1" i="0" u="none" strike="noStrike">
                        <a:solidFill>
                          <a:srgbClr val="FFFFFF"/>
                        </a:solidFill>
                        <a:effectLst/>
                        <a:latin typeface="Arial"/>
                      </a:endParaRPr>
                    </a:p>
                  </a:txBody>
                  <a:tcPr marL="7631" marR="7631" marT="7631" marB="0" anchor="ctr"/>
                </a:tc>
                <a:tc>
                  <a:txBody>
                    <a:bodyPr/>
                    <a:lstStyle/>
                    <a:p>
                      <a:pPr algn="ctr" rtl="0" fontAlgn="ctr"/>
                      <a:r>
                        <a:rPr lang="en-US" sz="1000" u="none" strike="noStrike">
                          <a:effectLst/>
                        </a:rPr>
                        <a:t>Objetivo / Meta (Medida aproximada del área)</a:t>
                      </a:r>
                      <a:endParaRPr lang="en-US" sz="1000" b="1" i="0" u="none" strike="noStrike">
                        <a:solidFill>
                          <a:srgbClr val="FFFFFF"/>
                        </a:solidFill>
                        <a:effectLst/>
                        <a:latin typeface="Arial"/>
                      </a:endParaRPr>
                    </a:p>
                  </a:txBody>
                  <a:tcPr marL="7631" marR="7631" marT="7631" marB="0" anchor="ctr"/>
                </a:tc>
                <a:tc>
                  <a:txBody>
                    <a:bodyPr/>
                    <a:lstStyle/>
                    <a:p>
                      <a:pPr algn="ctr" rtl="0" fontAlgn="ctr"/>
                      <a:r>
                        <a:rPr lang="en-US" sz="1000" u="none" strike="noStrike">
                          <a:effectLst/>
                        </a:rPr>
                        <a:t>Bolsas Utilizadas </a:t>
                      </a:r>
                      <a:endParaRPr lang="en-US" sz="1000" b="1" i="0" u="none" strike="noStrike">
                        <a:solidFill>
                          <a:srgbClr val="FFFFFF"/>
                        </a:solidFill>
                        <a:effectLst/>
                        <a:latin typeface="Arial"/>
                      </a:endParaRPr>
                    </a:p>
                  </a:txBody>
                  <a:tcPr marL="7631" marR="7631" marT="7631" marB="0" anchor="ctr"/>
                </a:tc>
                <a:tc>
                  <a:txBody>
                    <a:bodyPr/>
                    <a:lstStyle/>
                    <a:p>
                      <a:pPr algn="ctr" rtl="0" fontAlgn="ctr"/>
                      <a:r>
                        <a:rPr lang="en-US" sz="1000" u="none" strike="noStrike">
                          <a:effectLst/>
                        </a:rPr>
                        <a:t>Llantas recolectadas</a:t>
                      </a:r>
                      <a:endParaRPr lang="en-US" sz="1000" b="1" i="0" u="none" strike="noStrike">
                        <a:solidFill>
                          <a:srgbClr val="FFFFFF"/>
                        </a:solidFill>
                        <a:effectLst/>
                        <a:latin typeface="Arial"/>
                      </a:endParaRPr>
                    </a:p>
                  </a:txBody>
                  <a:tcPr marL="7631" marR="7631" marT="7631" marB="0" anchor="ctr"/>
                </a:tc>
                <a:tc>
                  <a:txBody>
                    <a:bodyPr/>
                    <a:lstStyle/>
                    <a:p>
                      <a:pPr algn="ctr" rtl="0" fontAlgn="ctr"/>
                      <a:r>
                        <a:rPr lang="en-US" sz="1000" u="none" strike="noStrike">
                          <a:effectLst/>
                        </a:rPr>
                        <a:t>Basura recolectada (Toneladas)</a:t>
                      </a:r>
                      <a:endParaRPr lang="en-US" sz="1000" b="1" i="0" u="none" strike="noStrike">
                        <a:solidFill>
                          <a:srgbClr val="FFFFFF"/>
                        </a:solidFill>
                        <a:effectLst/>
                        <a:latin typeface="Arial"/>
                      </a:endParaRPr>
                    </a:p>
                  </a:txBody>
                  <a:tcPr marL="7631" marR="7631" marT="7631" marB="0" anchor="ctr"/>
                </a:tc>
              </a:tr>
              <a:tr h="504056">
                <a:tc>
                  <a:txBody>
                    <a:bodyPr/>
                    <a:lstStyle/>
                    <a:p>
                      <a:pPr algn="ctr" rtl="0" fontAlgn="ctr"/>
                      <a:r>
                        <a:rPr lang="en-US" sz="1000" u="none" strike="noStrike" dirty="0">
                          <a:effectLst/>
                        </a:rPr>
                        <a:t>5 de Mayo</a:t>
                      </a:r>
                      <a:endParaRPr lang="en-US" sz="1000" b="1" i="1" u="none" strike="noStrike" dirty="0">
                        <a:solidFill>
                          <a:srgbClr val="000000"/>
                        </a:solidFill>
                        <a:effectLst/>
                        <a:latin typeface="Arial"/>
                      </a:endParaRPr>
                    </a:p>
                  </a:txBody>
                  <a:tcPr marL="7631" marR="7631" marT="7631" marB="0" anchor="ctr"/>
                </a:tc>
                <a:tc>
                  <a:txBody>
                    <a:bodyPr/>
                    <a:lstStyle/>
                    <a:p>
                      <a:pPr algn="ctr" rtl="0" fontAlgn="ctr"/>
                      <a:r>
                        <a:rPr lang="en-US" sz="1000" u="none" strike="noStrike" dirty="0" smtClean="0">
                          <a:effectLst/>
                        </a:rPr>
                        <a:t>10</a:t>
                      </a:r>
                      <a:r>
                        <a:rPr lang="en-US" sz="1000" u="none" strike="noStrike" dirty="0">
                          <a:effectLst/>
                        </a:rPr>
                        <a:t> </a:t>
                      </a:r>
                      <a:endParaRPr lang="en-US" sz="1000" b="1" i="1" u="none" strike="noStrike" dirty="0">
                        <a:solidFill>
                          <a:srgbClr val="000000"/>
                        </a:solidFill>
                        <a:effectLst/>
                        <a:latin typeface="Arial"/>
                      </a:endParaRPr>
                    </a:p>
                  </a:txBody>
                  <a:tcPr marL="7631" marR="7631" marT="7631" marB="0" anchor="ctr"/>
                </a:tc>
                <a:tc>
                  <a:txBody>
                    <a:bodyPr/>
                    <a:lstStyle/>
                    <a:p>
                      <a:pPr algn="ctr" rtl="0" fontAlgn="ctr"/>
                      <a:r>
                        <a:rPr lang="en-US" sz="1000" u="none" strike="noStrike">
                          <a:effectLst/>
                        </a:rPr>
                        <a:t>3</a:t>
                      </a:r>
                      <a:endParaRPr lang="en-US" sz="1000" b="1" i="1" u="none" strike="noStrike">
                        <a:solidFill>
                          <a:srgbClr val="000000"/>
                        </a:solidFill>
                        <a:effectLst/>
                        <a:latin typeface="Arial"/>
                      </a:endParaRPr>
                    </a:p>
                  </a:txBody>
                  <a:tcPr marL="7631" marR="7631" marT="7631" marB="0" anchor="ctr"/>
                </a:tc>
                <a:tc>
                  <a:txBody>
                    <a:bodyPr/>
                    <a:lstStyle/>
                    <a:p>
                      <a:pPr algn="ctr" rtl="0" fontAlgn="ctr"/>
                      <a:r>
                        <a:rPr lang="en-US" sz="1000" u="none" strike="noStrike">
                          <a:effectLst/>
                        </a:rPr>
                        <a:t>500 Mts</a:t>
                      </a:r>
                      <a:endParaRPr lang="en-US" sz="1000" b="1" i="1" u="none" strike="noStrike">
                        <a:solidFill>
                          <a:srgbClr val="000000"/>
                        </a:solidFill>
                        <a:effectLst/>
                        <a:latin typeface="Arial"/>
                      </a:endParaRPr>
                    </a:p>
                  </a:txBody>
                  <a:tcPr marL="7631" marR="7631" marT="7631" marB="0" anchor="ctr"/>
                </a:tc>
                <a:tc>
                  <a:txBody>
                    <a:bodyPr/>
                    <a:lstStyle/>
                    <a:p>
                      <a:pPr algn="ctr" rtl="0" fontAlgn="ctr"/>
                      <a:r>
                        <a:rPr lang="en-US" sz="1000" u="none" strike="noStrike">
                          <a:effectLst/>
                        </a:rPr>
                        <a:t>6</a:t>
                      </a:r>
                      <a:endParaRPr lang="en-US" sz="1000" b="1" i="1" u="none" strike="noStrike">
                        <a:solidFill>
                          <a:srgbClr val="000000"/>
                        </a:solidFill>
                        <a:effectLst/>
                        <a:latin typeface="Arial"/>
                      </a:endParaRPr>
                    </a:p>
                  </a:txBody>
                  <a:tcPr marL="7631" marR="7631" marT="7631" marB="0" anchor="ctr"/>
                </a:tc>
                <a:tc>
                  <a:txBody>
                    <a:bodyPr/>
                    <a:lstStyle/>
                    <a:p>
                      <a:pPr algn="ctr" rtl="0" fontAlgn="ctr"/>
                      <a:r>
                        <a:rPr lang="en-US" sz="1000" u="none" strike="noStrike">
                          <a:effectLst/>
                        </a:rPr>
                        <a:t>0</a:t>
                      </a:r>
                      <a:endParaRPr lang="en-US" sz="1000" b="1" i="1" u="none" strike="noStrike">
                        <a:solidFill>
                          <a:srgbClr val="000000"/>
                        </a:solidFill>
                        <a:effectLst/>
                        <a:latin typeface="Arial"/>
                      </a:endParaRPr>
                    </a:p>
                  </a:txBody>
                  <a:tcPr marL="7631" marR="7631" marT="7631" marB="0" anchor="ctr"/>
                </a:tc>
                <a:tc>
                  <a:txBody>
                    <a:bodyPr/>
                    <a:lstStyle/>
                    <a:p>
                      <a:pPr algn="ctr" rtl="0" fontAlgn="ctr"/>
                      <a:r>
                        <a:rPr lang="en-US" sz="1000" u="none" strike="noStrike" dirty="0">
                          <a:effectLst/>
                        </a:rPr>
                        <a:t>0.35</a:t>
                      </a:r>
                      <a:endParaRPr lang="en-US" sz="1000" b="1" i="1" u="none" strike="noStrike" dirty="0">
                        <a:solidFill>
                          <a:srgbClr val="000000"/>
                        </a:solidFill>
                        <a:effectLst/>
                        <a:latin typeface="Arial"/>
                      </a:endParaRPr>
                    </a:p>
                  </a:txBody>
                  <a:tcPr marL="7631" marR="7631" marT="7631" marB="0" anchor="ctr"/>
                </a:tc>
              </a:tr>
            </a:tbl>
          </a:graphicData>
        </a:graphic>
      </p:graphicFrame>
    </p:spTree>
    <p:extLst>
      <p:ext uri="{BB962C8B-B14F-4D97-AF65-F5344CB8AC3E}">
        <p14:creationId xmlns="" xmlns:p14="http://schemas.microsoft.com/office/powerpoint/2010/main" val="34323827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14 Tabla"/>
          <p:cNvGraphicFramePr>
            <a:graphicFrameLocks noGrp="1"/>
          </p:cNvGraphicFramePr>
          <p:nvPr>
            <p:extLst>
              <p:ext uri="{D42A27DB-BD31-4B8C-83A1-F6EECF244321}">
                <p14:modId xmlns="" xmlns:p14="http://schemas.microsoft.com/office/powerpoint/2010/main" val="2504961121"/>
              </p:ext>
            </p:extLst>
          </p:nvPr>
        </p:nvGraphicFramePr>
        <p:xfrm>
          <a:off x="1" y="0"/>
          <a:ext cx="8964488" cy="1052736"/>
        </p:xfrm>
        <a:graphic>
          <a:graphicData uri="http://schemas.openxmlformats.org/drawingml/2006/table">
            <a:tbl>
              <a:tblPr firstRow="1" bandRow="1">
                <a:tableStyleId>{5C22544A-7EE6-4342-B048-85BDC9FD1C3A}</a:tableStyleId>
              </a:tblPr>
              <a:tblGrid>
                <a:gridCol w="2980522"/>
                <a:gridCol w="1826525"/>
                <a:gridCol w="1555762"/>
                <a:gridCol w="2601679"/>
              </a:tblGrid>
              <a:tr h="581265">
                <a:tc>
                  <a:txBody>
                    <a:bodyPr/>
                    <a:lstStyle/>
                    <a:p>
                      <a:pPr algn="ctr"/>
                      <a:r>
                        <a:rPr lang="es-MX" sz="1200" dirty="0" smtClean="0"/>
                        <a:t>Acción</a:t>
                      </a:r>
                      <a:r>
                        <a:rPr lang="es-MX" sz="1200" baseline="0" dirty="0" smtClean="0"/>
                        <a:t> / Descripción</a:t>
                      </a:r>
                      <a:endParaRPr lang="es-MX" sz="1200" dirty="0"/>
                    </a:p>
                  </a:txBody>
                  <a:tcPr anchor="ctr"/>
                </a:tc>
                <a:tc>
                  <a:txBody>
                    <a:bodyPr/>
                    <a:lstStyle/>
                    <a:p>
                      <a:pPr algn="ctr"/>
                      <a:r>
                        <a:rPr lang="es-MX" sz="1200" dirty="0" smtClean="0"/>
                        <a:t>Días</a:t>
                      </a:r>
                      <a:r>
                        <a:rPr lang="es-MX" sz="1200" baseline="0" dirty="0" smtClean="0"/>
                        <a:t> Laborados</a:t>
                      </a:r>
                      <a:endParaRPr lang="es-MX" sz="1200" dirty="0"/>
                    </a:p>
                  </a:txBody>
                  <a:tcPr anchor="ctr"/>
                </a:tc>
                <a:tc>
                  <a:txBody>
                    <a:bodyPr/>
                    <a:lstStyle/>
                    <a:p>
                      <a:pPr algn="ctr"/>
                      <a:r>
                        <a:rPr lang="es-MX" sz="1200" dirty="0" smtClean="0"/>
                        <a:t>Personal </a:t>
                      </a:r>
                      <a:endParaRPr lang="es-MX" sz="1200" dirty="0"/>
                    </a:p>
                  </a:txBody>
                  <a:tcPr anchor="ctr"/>
                </a:tc>
                <a:tc>
                  <a:txBody>
                    <a:bodyPr/>
                    <a:lstStyle/>
                    <a:p>
                      <a:pPr algn="ctr"/>
                      <a:r>
                        <a:rPr lang="es-MX" sz="1200" dirty="0" smtClean="0">
                          <a:solidFill>
                            <a:schemeClr val="tx1"/>
                          </a:solidFill>
                        </a:rPr>
                        <a:t>Objetivo / Meta (Medida</a:t>
                      </a:r>
                      <a:r>
                        <a:rPr lang="es-MX" sz="1200" baseline="0" dirty="0" smtClean="0">
                          <a:solidFill>
                            <a:schemeClr val="tx1"/>
                          </a:solidFill>
                        </a:rPr>
                        <a:t> aproximada del área)</a:t>
                      </a:r>
                      <a:endParaRPr lang="es-MX" sz="1200" dirty="0">
                        <a:solidFill>
                          <a:schemeClr val="tx1"/>
                        </a:solidFill>
                      </a:endParaRPr>
                    </a:p>
                  </a:txBody>
                  <a:tcPr anchor="ctr"/>
                </a:tc>
              </a:tr>
              <a:tr h="471471">
                <a:tc>
                  <a:txBody>
                    <a:bodyPr/>
                    <a:lstStyle/>
                    <a:p>
                      <a:pPr algn="ctr"/>
                      <a:r>
                        <a:rPr lang="es-MX" sz="1200" b="1" i="1" baseline="0" dirty="0" smtClean="0">
                          <a:solidFill>
                            <a:schemeClr val="bg1"/>
                          </a:solidFill>
                        </a:rPr>
                        <a:t>Lavado de Barrera de </a:t>
                      </a:r>
                      <a:r>
                        <a:rPr lang="es-MX" sz="1200" b="1" i="1" baseline="0" dirty="0" err="1" smtClean="0">
                          <a:solidFill>
                            <a:schemeClr val="bg1"/>
                          </a:solidFill>
                        </a:rPr>
                        <a:t>Contencion</a:t>
                      </a:r>
                      <a:r>
                        <a:rPr lang="es-MX" sz="1200" b="1" i="1" baseline="0" dirty="0" smtClean="0">
                          <a:solidFill>
                            <a:schemeClr val="bg1"/>
                          </a:solidFill>
                        </a:rPr>
                        <a:t> </a:t>
                      </a:r>
                      <a:endParaRPr lang="es-MX" sz="1200" b="1" i="1" dirty="0" smtClean="0">
                        <a:solidFill>
                          <a:schemeClr val="bg1"/>
                        </a:solidFill>
                      </a:endParaRPr>
                    </a:p>
                  </a:txBody>
                  <a:tcPr anchor="ctr"/>
                </a:tc>
                <a:tc>
                  <a:txBody>
                    <a:bodyPr/>
                    <a:lstStyle/>
                    <a:p>
                      <a:pPr algn="ctr"/>
                      <a:r>
                        <a:rPr lang="es-MX" sz="1200" b="1" i="1" dirty="0" smtClean="0">
                          <a:solidFill>
                            <a:schemeClr val="bg1"/>
                          </a:solidFill>
                        </a:rPr>
                        <a:t>1</a:t>
                      </a:r>
                      <a:endParaRPr lang="es-MX" sz="1200" b="1" i="1" dirty="0">
                        <a:solidFill>
                          <a:schemeClr val="bg1"/>
                        </a:solidFill>
                      </a:endParaRPr>
                    </a:p>
                  </a:txBody>
                  <a:tcPr anchor="ctr"/>
                </a:tc>
                <a:tc>
                  <a:txBody>
                    <a:bodyPr/>
                    <a:lstStyle/>
                    <a:p>
                      <a:pPr algn="ctr"/>
                      <a:r>
                        <a:rPr lang="es-MX" sz="1200" b="1" i="1" dirty="0" smtClean="0">
                          <a:solidFill>
                            <a:schemeClr val="bg1"/>
                          </a:solidFill>
                        </a:rPr>
                        <a:t>4</a:t>
                      </a:r>
                      <a:endParaRPr lang="es-MX" sz="1200" b="1" i="1" dirty="0">
                        <a:solidFill>
                          <a:schemeClr val="bg1"/>
                        </a:solidFill>
                      </a:endParaRPr>
                    </a:p>
                  </a:txBody>
                  <a:tcPr anchor="ctr"/>
                </a:tc>
                <a:tc>
                  <a:txBody>
                    <a:bodyPr/>
                    <a:lstStyle/>
                    <a:p>
                      <a:pPr algn="ctr"/>
                      <a:r>
                        <a:rPr lang="es-MX" sz="1200" b="1" i="1" dirty="0" smtClean="0">
                          <a:solidFill>
                            <a:schemeClr val="bg1"/>
                          </a:solidFill>
                        </a:rPr>
                        <a:t>250</a:t>
                      </a:r>
                      <a:r>
                        <a:rPr lang="es-MX" sz="1200" b="1" i="1" baseline="0" dirty="0" smtClean="0">
                          <a:solidFill>
                            <a:schemeClr val="bg1"/>
                          </a:solidFill>
                        </a:rPr>
                        <a:t> </a:t>
                      </a:r>
                      <a:r>
                        <a:rPr lang="es-MX" sz="1200" b="1" i="1" baseline="0" dirty="0" err="1" smtClean="0">
                          <a:solidFill>
                            <a:schemeClr val="bg1"/>
                          </a:solidFill>
                        </a:rPr>
                        <a:t>mts</a:t>
                      </a:r>
                      <a:endParaRPr lang="es-MX" sz="1200" b="1" i="1" dirty="0">
                        <a:solidFill>
                          <a:schemeClr val="bg1"/>
                        </a:solidFill>
                      </a:endParaRPr>
                    </a:p>
                  </a:txBody>
                  <a:tcPr anchor="ctr"/>
                </a:tc>
              </a:tr>
            </a:tbl>
          </a:graphicData>
        </a:graphic>
      </p:graphicFrame>
      <p:pic>
        <p:nvPicPr>
          <p:cNvPr id="5122" name="Picture 2" descr="E:\limpieza\la foto 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1540" y="1628800"/>
            <a:ext cx="3672408" cy="2304256"/>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E:\limpieza\la foto 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99992" y="2345704"/>
            <a:ext cx="4340205" cy="3459560"/>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E:\limpieza\la foto 5.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512" y="4075484"/>
            <a:ext cx="4176464" cy="260447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Box 2">
            <a:hlinkClick r:id="rId5" action="ppaction://hlinkpres?slideindex=4&amp;slidetitle=Presentación de PowerPoint"/>
          </p:cNvPr>
          <p:cNvSpPr txBox="1">
            <a:spLocks noChangeArrowheads="1"/>
          </p:cNvSpPr>
          <p:nvPr/>
        </p:nvSpPr>
        <p:spPr bwMode="auto">
          <a:xfrm>
            <a:off x="-35496" y="1111667"/>
            <a:ext cx="9144000" cy="57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Carr. Juarez - Cadereyta</a:t>
            </a:r>
            <a:endParaRPr lang="en-GB" sz="28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spTree>
    <p:extLst>
      <p:ext uri="{BB962C8B-B14F-4D97-AF65-F5344CB8AC3E}">
        <p14:creationId xmlns="" xmlns:p14="http://schemas.microsoft.com/office/powerpoint/2010/main" val="1312103404"/>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sp>
        <p:nvSpPr>
          <p:cNvPr id="2" name="1 Título"/>
          <p:cNvSpPr>
            <a:spLocks noGrp="1"/>
          </p:cNvSpPr>
          <p:nvPr>
            <p:ph type="title"/>
          </p:nvPr>
        </p:nvSpPr>
        <p:spPr/>
        <p:txBody>
          <a:bodyPr/>
          <a:lstStyle/>
          <a:p>
            <a:r>
              <a:rPr lang="es-MX" dirty="0" smtClean="0"/>
              <a:t>Reportes Diarios</a:t>
            </a:r>
            <a:endParaRPr lang="es-MX" dirty="0"/>
          </a:p>
        </p:txBody>
      </p:sp>
      <p:graphicFrame>
        <p:nvGraphicFramePr>
          <p:cNvPr id="7" name="6 Tabla"/>
          <p:cNvGraphicFramePr>
            <a:graphicFrameLocks noGrp="1"/>
          </p:cNvGraphicFramePr>
          <p:nvPr/>
        </p:nvGraphicFramePr>
        <p:xfrm>
          <a:off x="323532" y="1556791"/>
          <a:ext cx="8280920" cy="1393886"/>
        </p:xfrm>
        <a:graphic>
          <a:graphicData uri="http://schemas.openxmlformats.org/drawingml/2006/table">
            <a:tbl>
              <a:tblPr/>
              <a:tblGrid>
                <a:gridCol w="876489"/>
                <a:gridCol w="1016995"/>
                <a:gridCol w="535260"/>
                <a:gridCol w="722601"/>
                <a:gridCol w="535260"/>
                <a:gridCol w="535260"/>
                <a:gridCol w="535260"/>
                <a:gridCol w="535260"/>
                <a:gridCol w="695837"/>
                <a:gridCol w="695837"/>
                <a:gridCol w="909943"/>
                <a:gridCol w="686918"/>
              </a:tblGrid>
              <a:tr h="720081">
                <a:tc>
                  <a:txBody>
                    <a:bodyPr/>
                    <a:lstStyle/>
                    <a:p>
                      <a:pPr algn="ctr" fontAlgn="ctr"/>
                      <a:r>
                        <a:rPr lang="es-MX" sz="1000" b="0" i="0" u="none" strike="noStrike" dirty="0">
                          <a:solidFill>
                            <a:srgbClr val="000000"/>
                          </a:solidFill>
                          <a:latin typeface="Calibri"/>
                        </a:rPr>
                        <a:t>Reportes Atendidos</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a:solidFill>
                            <a:srgbClr val="000000"/>
                          </a:solidFill>
                          <a:latin typeface="Calibri"/>
                        </a:rPr>
                        <a:t>Circuitos Restablecidos</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a:solidFill>
                            <a:srgbClr val="000000"/>
                          </a:solidFill>
                          <a:latin typeface="Calibri"/>
                        </a:rPr>
                        <a:t>Focos</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a:solidFill>
                            <a:srgbClr val="000000"/>
                          </a:solidFill>
                          <a:latin typeface="Calibri"/>
                        </a:rPr>
                        <a:t>Metros de Cable</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a:solidFill>
                            <a:srgbClr val="000000"/>
                          </a:solidFill>
                          <a:latin typeface="Calibri"/>
                        </a:rPr>
                        <a:t>Balastros</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dirty="0" smtClean="0">
                          <a:solidFill>
                            <a:srgbClr val="000000"/>
                          </a:solidFill>
                          <a:latin typeface="Calibri"/>
                        </a:rPr>
                        <a:t>Foto celda</a:t>
                      </a:r>
                      <a:endParaRPr lang="es-MX" sz="1000" b="0" i="0" u="none" strike="noStrike" dirty="0">
                        <a:solidFill>
                          <a:srgbClr val="000000"/>
                        </a:solidFill>
                        <a:latin typeface="Calibri"/>
                      </a:endParaRP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a:solidFill>
                            <a:srgbClr val="000000"/>
                          </a:solidFill>
                          <a:latin typeface="Calibri"/>
                        </a:rPr>
                        <a:t>Base P/F</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a:solidFill>
                            <a:srgbClr val="000000"/>
                          </a:solidFill>
                          <a:latin typeface="Calibri"/>
                        </a:rPr>
                        <a:t>Contactor</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a:solidFill>
                            <a:srgbClr val="000000"/>
                          </a:solidFill>
                          <a:latin typeface="Calibri"/>
                        </a:rPr>
                        <a:t>Pastilla Térmica</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dirty="0">
                          <a:solidFill>
                            <a:srgbClr val="000000"/>
                          </a:solidFill>
                          <a:latin typeface="Calibri"/>
                        </a:rPr>
                        <a:t>Centros de </a:t>
                      </a:r>
                      <a:r>
                        <a:rPr lang="es-MX" sz="1000" b="0" i="0" u="none" strike="noStrike" dirty="0" smtClean="0">
                          <a:solidFill>
                            <a:srgbClr val="000000"/>
                          </a:solidFill>
                          <a:latin typeface="Calibri"/>
                        </a:rPr>
                        <a:t>Carga</a:t>
                      </a:r>
                      <a:endParaRPr lang="es-MX" sz="1000" b="0" i="0" u="none" strike="noStrike" dirty="0">
                        <a:solidFill>
                          <a:srgbClr val="000000"/>
                        </a:solidFill>
                        <a:latin typeface="Calibri"/>
                      </a:endParaRP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a:solidFill>
                            <a:srgbClr val="000000"/>
                          </a:solidFill>
                          <a:latin typeface="Calibri"/>
                        </a:rPr>
                        <a:t>Cinchos Abrazadores</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000" b="0" i="0" u="none" strike="noStrike">
                          <a:solidFill>
                            <a:srgbClr val="000000"/>
                          </a:solidFill>
                          <a:latin typeface="Calibri"/>
                        </a:rPr>
                        <a:t>Cintas de Aislar</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673805">
                <a:tc>
                  <a:txBody>
                    <a:bodyPr/>
                    <a:lstStyle/>
                    <a:p>
                      <a:pPr algn="ctr" fontAlgn="ctr"/>
                      <a:r>
                        <a:rPr lang="es-MX" sz="1000" b="0" i="0" u="none" strike="noStrike">
                          <a:solidFill>
                            <a:srgbClr val="000000"/>
                          </a:solidFill>
                          <a:latin typeface="Calibri"/>
                        </a:rPr>
                        <a:t>353</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latin typeface="Calibri"/>
                        </a:rPr>
                        <a:t>53</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latin typeface="Calibri"/>
                        </a:rPr>
                        <a:t>37</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latin typeface="Calibri"/>
                        </a:rPr>
                        <a:t>357</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latin typeface="Calibri"/>
                        </a:rPr>
                        <a:t>33</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latin typeface="Calibri"/>
                        </a:rPr>
                        <a:t>8</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latin typeface="Calibri"/>
                        </a:rPr>
                        <a:t>2</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dirty="0">
                          <a:solidFill>
                            <a:srgbClr val="000000"/>
                          </a:solidFill>
                          <a:latin typeface="Calibri"/>
                        </a:rPr>
                        <a:t>1</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dirty="0">
                          <a:solidFill>
                            <a:srgbClr val="000000"/>
                          </a:solidFill>
                          <a:latin typeface="Calibri"/>
                        </a:rPr>
                        <a:t>3</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latin typeface="Calibri"/>
                        </a:rPr>
                        <a:t>1</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dirty="0">
                          <a:solidFill>
                            <a:srgbClr val="000000"/>
                          </a:solidFill>
                          <a:latin typeface="Calibri"/>
                        </a:rPr>
                        <a:t>4</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dirty="0">
                          <a:solidFill>
                            <a:srgbClr val="000000"/>
                          </a:solidFill>
                          <a:latin typeface="Calibri"/>
                        </a:rPr>
                        <a:t>14</a:t>
                      </a:r>
                    </a:p>
                  </a:txBody>
                  <a:tcPr marL="4628" marR="4628" marT="4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7 CuadroTexto"/>
          <p:cNvSpPr txBox="1"/>
          <p:nvPr/>
        </p:nvSpPr>
        <p:spPr>
          <a:xfrm>
            <a:off x="2267744" y="1052736"/>
            <a:ext cx="4392488" cy="369332"/>
          </a:xfrm>
          <a:prstGeom prst="rect">
            <a:avLst/>
          </a:prstGeom>
          <a:noFill/>
        </p:spPr>
        <p:txBody>
          <a:bodyPr wrap="square" rtlCol="0">
            <a:spAutoFit/>
          </a:bodyPr>
          <a:lstStyle/>
          <a:p>
            <a:pPr algn="ctr">
              <a:buFont typeface="Wingdings" pitchFamily="2" charset="2"/>
              <a:buChar char="ü"/>
            </a:pPr>
            <a:r>
              <a:rPr lang="es-MX" dirty="0" smtClean="0"/>
              <a:t>Trabajos Realizados en el Mes</a:t>
            </a:r>
            <a:endParaRPr lang="es-MX" dirty="0"/>
          </a:p>
        </p:txBody>
      </p:sp>
      <p:sp>
        <p:nvSpPr>
          <p:cNvPr id="10" name="9 CuadroTexto"/>
          <p:cNvSpPr txBox="1"/>
          <p:nvPr/>
        </p:nvSpPr>
        <p:spPr>
          <a:xfrm>
            <a:off x="827584" y="3501008"/>
            <a:ext cx="7776864" cy="923330"/>
          </a:xfrm>
          <a:prstGeom prst="rect">
            <a:avLst/>
          </a:prstGeom>
          <a:noFill/>
        </p:spPr>
        <p:txBody>
          <a:bodyPr wrap="square" rtlCol="0">
            <a:spAutoFit/>
          </a:bodyPr>
          <a:lstStyle/>
          <a:p>
            <a:pPr algn="just">
              <a:buFont typeface="Wingdings" pitchFamily="2" charset="2"/>
              <a:buChar char="ü"/>
            </a:pPr>
            <a:r>
              <a:rPr lang="es-MX" dirty="0" smtClean="0"/>
              <a:t>Cabe mencionar que en la Colonia Ampliación Rancho Viejo, se le dio un mantenimiento general a toda la colonia, actualmente se restableció el Alumbrado a un 90%, el restante por falta de material.</a:t>
            </a:r>
          </a:p>
        </p:txBody>
      </p:sp>
      <p:pic>
        <p:nvPicPr>
          <p:cNvPr id="11" name="Picture 2" descr="C:\Users\tomas garza\Desktop\JUAREZ.gif"/>
          <p:cNvPicPr>
            <a:picLocks noChangeAspect="1" noChangeArrowheads="1"/>
          </p:cNvPicPr>
          <p:nvPr/>
        </p:nvPicPr>
        <p:blipFill>
          <a:blip r:embed="rId3" cstate="print"/>
          <a:srcRect/>
          <a:stretch>
            <a:fillRect/>
          </a:stretch>
        </p:blipFill>
        <p:spPr bwMode="auto">
          <a:xfrm>
            <a:off x="7255827" y="8800"/>
            <a:ext cx="1852677" cy="1620000"/>
          </a:xfrm>
          <a:prstGeom prst="rect">
            <a:avLst/>
          </a:prstGeom>
          <a:noFill/>
        </p:spPr>
      </p:pic>
      <p:sp>
        <p:nvSpPr>
          <p:cNvPr id="12" name="11 CuadroTexto"/>
          <p:cNvSpPr txBox="1"/>
          <p:nvPr/>
        </p:nvSpPr>
        <p:spPr>
          <a:xfrm>
            <a:off x="827584" y="4654877"/>
            <a:ext cx="7776864" cy="646331"/>
          </a:xfrm>
          <a:prstGeom prst="rect">
            <a:avLst/>
          </a:prstGeom>
          <a:noFill/>
        </p:spPr>
        <p:txBody>
          <a:bodyPr wrap="square" rtlCol="0">
            <a:spAutoFit/>
          </a:bodyPr>
          <a:lstStyle/>
          <a:p>
            <a:pPr algn="just">
              <a:buFont typeface="Wingdings" pitchFamily="2" charset="2"/>
              <a:buChar char="ü"/>
            </a:pPr>
            <a:endParaRPr lang="es-MX" dirty="0" smtClean="0"/>
          </a:p>
          <a:p>
            <a:pPr algn="just">
              <a:buFont typeface="Wingdings" pitchFamily="2" charset="2"/>
              <a:buChar char="ü"/>
            </a:pPr>
            <a:r>
              <a:rPr lang="es-MX" dirty="0" smtClean="0"/>
              <a:t>Nota: el poco material utilizado en esta colonia fue reconstruido o usado.</a:t>
            </a:r>
            <a:endParaRPr lang="es-MX"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 xmlns:p14="http://schemas.microsoft.com/office/powerpoint/2010/main" val="4211370208"/>
              </p:ext>
            </p:extLst>
          </p:nvPr>
        </p:nvGraphicFramePr>
        <p:xfrm>
          <a:off x="35496" y="1844826"/>
          <a:ext cx="3456386" cy="3960438"/>
        </p:xfrm>
        <a:graphic>
          <a:graphicData uri="http://schemas.openxmlformats.org/drawingml/2006/table">
            <a:tbl>
              <a:tblPr firstRow="1" bandRow="1">
                <a:tableStyleId>{5C22544A-7EE6-4342-B048-85BDC9FD1C3A}</a:tableStyleId>
              </a:tblPr>
              <a:tblGrid>
                <a:gridCol w="1027576"/>
                <a:gridCol w="1029798"/>
                <a:gridCol w="1399012"/>
              </a:tblGrid>
              <a:tr h="588870">
                <a:tc>
                  <a:txBody>
                    <a:bodyPr/>
                    <a:lstStyle/>
                    <a:p>
                      <a:pPr algn="ctr"/>
                      <a:r>
                        <a:rPr lang="es-MX" sz="1400" dirty="0" smtClean="0"/>
                        <a:t>N°</a:t>
                      </a:r>
                      <a:r>
                        <a:rPr lang="es-MX" sz="1400" baseline="0" dirty="0" smtClean="0"/>
                        <a:t> de Unidad</a:t>
                      </a:r>
                      <a:endParaRPr lang="es-MX" sz="1400" dirty="0"/>
                    </a:p>
                  </a:txBody>
                  <a:tcPr anchor="ctr"/>
                </a:tc>
                <a:tc>
                  <a:txBody>
                    <a:bodyPr/>
                    <a:lstStyle/>
                    <a:p>
                      <a:pPr algn="ctr"/>
                      <a:r>
                        <a:rPr lang="es-MX" sz="1400" dirty="0" smtClean="0"/>
                        <a:t>N° de Viajes</a:t>
                      </a:r>
                      <a:endParaRPr lang="es-MX" sz="1400" dirty="0"/>
                    </a:p>
                  </a:txBody>
                  <a:tcPr anchor="ctr"/>
                </a:tc>
                <a:tc>
                  <a:txBody>
                    <a:bodyPr/>
                    <a:lstStyle/>
                    <a:p>
                      <a:pPr algn="ctr"/>
                      <a:r>
                        <a:rPr lang="es-MX" sz="1400" dirty="0" smtClean="0"/>
                        <a:t>Litros</a:t>
                      </a:r>
                      <a:r>
                        <a:rPr lang="es-MX" sz="1400" baseline="0" dirty="0" smtClean="0"/>
                        <a:t> totales</a:t>
                      </a:r>
                      <a:endParaRPr lang="es-MX" sz="1400" dirty="0"/>
                    </a:p>
                  </a:txBody>
                  <a:tcPr anchor="ctr"/>
                </a:tc>
              </a:tr>
              <a:tr h="421446">
                <a:tc>
                  <a:txBody>
                    <a:bodyPr/>
                    <a:lstStyle/>
                    <a:p>
                      <a:pPr algn="ctr"/>
                      <a:r>
                        <a:rPr lang="es-MX" sz="1400" b="1" i="1" dirty="0" smtClean="0">
                          <a:solidFill>
                            <a:schemeClr val="bg1"/>
                          </a:solidFill>
                        </a:rPr>
                        <a:t>3</a:t>
                      </a:r>
                    </a:p>
                  </a:txBody>
                  <a:tcPr anchor="ctr"/>
                </a:tc>
                <a:tc>
                  <a:txBody>
                    <a:bodyPr/>
                    <a:lstStyle/>
                    <a:p>
                      <a:pPr algn="ctr"/>
                      <a:r>
                        <a:rPr lang="es-MX" sz="1400" b="1" i="1" dirty="0" smtClean="0">
                          <a:solidFill>
                            <a:schemeClr val="bg1"/>
                          </a:solidFill>
                        </a:rPr>
                        <a:t>4</a:t>
                      </a:r>
                      <a:endParaRPr lang="es-MX" sz="1400" b="1" i="1" dirty="0">
                        <a:solidFill>
                          <a:schemeClr val="bg1"/>
                        </a:solidFill>
                      </a:endParaRPr>
                    </a:p>
                  </a:txBody>
                  <a:tcPr anchor="ctr"/>
                </a:tc>
                <a:tc>
                  <a:txBody>
                    <a:bodyPr/>
                    <a:lstStyle/>
                    <a:p>
                      <a:pPr algn="ctr"/>
                      <a:r>
                        <a:rPr lang="es-MX" sz="1400" b="1" i="1" dirty="0" smtClean="0">
                          <a:solidFill>
                            <a:schemeClr val="bg1"/>
                          </a:solidFill>
                        </a:rPr>
                        <a:t>40,000</a:t>
                      </a:r>
                      <a:endParaRPr lang="es-MX" sz="1400" b="1" i="1" dirty="0">
                        <a:solidFill>
                          <a:schemeClr val="bg1"/>
                        </a:solidFill>
                      </a:endParaRPr>
                    </a:p>
                  </a:txBody>
                  <a:tcPr anchor="ctr"/>
                </a:tc>
              </a:tr>
              <a:tr h="421446">
                <a:tc>
                  <a:txBody>
                    <a:bodyPr/>
                    <a:lstStyle/>
                    <a:p>
                      <a:pPr algn="ctr"/>
                      <a:r>
                        <a:rPr lang="es-MX" sz="1400" b="1" i="1" dirty="0" smtClean="0">
                          <a:solidFill>
                            <a:schemeClr val="bg1"/>
                          </a:solidFill>
                        </a:rPr>
                        <a:t>6</a:t>
                      </a:r>
                    </a:p>
                  </a:txBody>
                  <a:tcPr anchor="ctr"/>
                </a:tc>
                <a:tc>
                  <a:txBody>
                    <a:bodyPr/>
                    <a:lstStyle/>
                    <a:p>
                      <a:pPr algn="ctr"/>
                      <a:r>
                        <a:rPr lang="es-MX" sz="1400" b="1" i="1" dirty="0" smtClean="0">
                          <a:solidFill>
                            <a:schemeClr val="bg1"/>
                          </a:solidFill>
                        </a:rPr>
                        <a:t>59</a:t>
                      </a:r>
                      <a:endParaRPr lang="es-MX" sz="1400" b="1" i="1" dirty="0">
                        <a:solidFill>
                          <a:schemeClr val="bg1"/>
                        </a:solidFill>
                      </a:endParaRPr>
                    </a:p>
                  </a:txBody>
                  <a:tcPr anchor="ctr"/>
                </a:tc>
                <a:tc>
                  <a:txBody>
                    <a:bodyPr/>
                    <a:lstStyle/>
                    <a:p>
                      <a:pPr algn="ctr"/>
                      <a:r>
                        <a:rPr lang="es-MX" sz="1400" b="1" i="1" dirty="0" smtClean="0">
                          <a:solidFill>
                            <a:schemeClr val="bg1"/>
                          </a:solidFill>
                        </a:rPr>
                        <a:t>59,0000</a:t>
                      </a:r>
                      <a:endParaRPr lang="es-MX" sz="1400" b="1" i="1" dirty="0">
                        <a:solidFill>
                          <a:schemeClr val="bg1"/>
                        </a:solidFill>
                      </a:endParaRPr>
                    </a:p>
                  </a:txBody>
                  <a:tcPr anchor="ctr"/>
                </a:tc>
              </a:tr>
              <a:tr h="421446">
                <a:tc>
                  <a:txBody>
                    <a:bodyPr/>
                    <a:lstStyle/>
                    <a:p>
                      <a:pPr algn="ctr"/>
                      <a:r>
                        <a:rPr lang="es-MX" sz="1400" b="1" i="1" dirty="0" smtClean="0">
                          <a:solidFill>
                            <a:schemeClr val="bg1"/>
                          </a:solidFill>
                        </a:rPr>
                        <a:t>10</a:t>
                      </a:r>
                    </a:p>
                  </a:txBody>
                  <a:tcPr anchor="ctr"/>
                </a:tc>
                <a:tc>
                  <a:txBody>
                    <a:bodyPr/>
                    <a:lstStyle/>
                    <a:p>
                      <a:pPr algn="ctr"/>
                      <a:r>
                        <a:rPr lang="es-MX" sz="1400" b="1" i="1" dirty="0" smtClean="0">
                          <a:solidFill>
                            <a:schemeClr val="bg1"/>
                          </a:solidFill>
                        </a:rPr>
                        <a:t>14</a:t>
                      </a:r>
                      <a:endParaRPr lang="es-MX" sz="1400" b="1" i="1" dirty="0">
                        <a:solidFill>
                          <a:schemeClr val="bg1"/>
                        </a:solidFill>
                      </a:endParaRPr>
                    </a:p>
                  </a:txBody>
                  <a:tcPr anchor="ctr"/>
                </a:tc>
                <a:tc>
                  <a:txBody>
                    <a:bodyPr/>
                    <a:lstStyle/>
                    <a:p>
                      <a:pPr algn="ctr"/>
                      <a:r>
                        <a:rPr lang="es-MX" sz="1400" b="1" i="1" dirty="0" smtClean="0">
                          <a:solidFill>
                            <a:schemeClr val="bg1"/>
                          </a:solidFill>
                        </a:rPr>
                        <a:t>16,8000</a:t>
                      </a:r>
                      <a:endParaRPr lang="es-MX" sz="1400" b="1" i="1" dirty="0">
                        <a:solidFill>
                          <a:schemeClr val="bg1"/>
                        </a:solidFill>
                      </a:endParaRPr>
                    </a:p>
                  </a:txBody>
                  <a:tcPr anchor="ctr"/>
                </a:tc>
              </a:tr>
              <a:tr h="421446">
                <a:tc>
                  <a:txBody>
                    <a:bodyPr/>
                    <a:lstStyle/>
                    <a:p>
                      <a:pPr algn="ctr"/>
                      <a:r>
                        <a:rPr lang="es-MX" sz="1400" b="1" i="1" dirty="0" smtClean="0">
                          <a:solidFill>
                            <a:schemeClr val="bg1"/>
                          </a:solidFill>
                        </a:rPr>
                        <a:t>11</a:t>
                      </a:r>
                    </a:p>
                  </a:txBody>
                  <a:tcPr anchor="ctr"/>
                </a:tc>
                <a:tc>
                  <a:txBody>
                    <a:bodyPr/>
                    <a:lstStyle/>
                    <a:p>
                      <a:pPr algn="ctr"/>
                      <a:r>
                        <a:rPr lang="es-MX" sz="1400" b="1" i="1" dirty="0" smtClean="0">
                          <a:solidFill>
                            <a:schemeClr val="bg1"/>
                          </a:solidFill>
                        </a:rPr>
                        <a:t>77</a:t>
                      </a:r>
                      <a:endParaRPr lang="es-MX" sz="1400" b="1" i="1" dirty="0">
                        <a:solidFill>
                          <a:schemeClr val="bg1"/>
                        </a:solidFill>
                      </a:endParaRPr>
                    </a:p>
                  </a:txBody>
                  <a:tcPr anchor="ctr"/>
                </a:tc>
                <a:tc>
                  <a:txBody>
                    <a:bodyPr/>
                    <a:lstStyle/>
                    <a:p>
                      <a:pPr algn="ctr"/>
                      <a:r>
                        <a:rPr lang="es-MX" sz="1400" b="1" i="1" dirty="0" smtClean="0">
                          <a:solidFill>
                            <a:schemeClr val="bg1"/>
                          </a:solidFill>
                        </a:rPr>
                        <a:t>770,000</a:t>
                      </a:r>
                      <a:endParaRPr lang="es-MX" sz="1400" b="1" i="1" dirty="0">
                        <a:solidFill>
                          <a:schemeClr val="bg1"/>
                        </a:solidFill>
                      </a:endParaRPr>
                    </a:p>
                  </a:txBody>
                  <a:tcPr anchor="ctr"/>
                </a:tc>
              </a:tr>
              <a:tr h="421446">
                <a:tc>
                  <a:txBody>
                    <a:bodyPr/>
                    <a:lstStyle/>
                    <a:p>
                      <a:pPr algn="ctr"/>
                      <a:r>
                        <a:rPr lang="es-MX" sz="1400" b="1" i="1" dirty="0" smtClean="0">
                          <a:solidFill>
                            <a:schemeClr val="bg1"/>
                          </a:solidFill>
                        </a:rPr>
                        <a:t>14</a:t>
                      </a:r>
                    </a:p>
                  </a:txBody>
                  <a:tcPr anchor="ctr"/>
                </a:tc>
                <a:tc>
                  <a:txBody>
                    <a:bodyPr/>
                    <a:lstStyle/>
                    <a:p>
                      <a:pPr algn="ctr"/>
                      <a:r>
                        <a:rPr lang="es-MX" sz="1400" b="1" i="1" dirty="0" smtClean="0">
                          <a:solidFill>
                            <a:schemeClr val="bg1"/>
                          </a:solidFill>
                        </a:rPr>
                        <a:t>33</a:t>
                      </a:r>
                      <a:endParaRPr lang="es-MX" sz="1400" b="1" i="1" dirty="0">
                        <a:solidFill>
                          <a:schemeClr val="bg1"/>
                        </a:solidFill>
                      </a:endParaRPr>
                    </a:p>
                  </a:txBody>
                  <a:tcPr anchor="ctr"/>
                </a:tc>
                <a:tc>
                  <a:txBody>
                    <a:bodyPr/>
                    <a:lstStyle/>
                    <a:p>
                      <a:pPr algn="ctr"/>
                      <a:r>
                        <a:rPr lang="es-MX" sz="1400" b="1" i="1" dirty="0" smtClean="0">
                          <a:solidFill>
                            <a:schemeClr val="bg1"/>
                          </a:solidFill>
                        </a:rPr>
                        <a:t>396,000</a:t>
                      </a:r>
                      <a:endParaRPr lang="es-MX" sz="1400" b="1" i="1" dirty="0">
                        <a:solidFill>
                          <a:schemeClr val="bg1"/>
                        </a:solidFill>
                      </a:endParaRPr>
                    </a:p>
                  </a:txBody>
                  <a:tcPr anchor="ctr"/>
                </a:tc>
              </a:tr>
              <a:tr h="421446">
                <a:tc>
                  <a:txBody>
                    <a:bodyPr/>
                    <a:lstStyle/>
                    <a:p>
                      <a:pPr algn="ctr"/>
                      <a:r>
                        <a:rPr lang="es-MX" sz="1400" b="1" i="1" dirty="0" smtClean="0">
                          <a:solidFill>
                            <a:schemeClr val="bg1"/>
                          </a:solidFill>
                        </a:rPr>
                        <a:t>15</a:t>
                      </a:r>
                    </a:p>
                  </a:txBody>
                  <a:tcPr anchor="ctr"/>
                </a:tc>
                <a:tc>
                  <a:txBody>
                    <a:bodyPr/>
                    <a:lstStyle/>
                    <a:p>
                      <a:pPr algn="ctr"/>
                      <a:r>
                        <a:rPr lang="es-MX" sz="1400" b="1" i="1" dirty="0" smtClean="0">
                          <a:solidFill>
                            <a:schemeClr val="bg1"/>
                          </a:solidFill>
                        </a:rPr>
                        <a:t>63</a:t>
                      </a:r>
                      <a:endParaRPr lang="es-MX" sz="1400" b="1" i="1" dirty="0">
                        <a:solidFill>
                          <a:schemeClr val="bg1"/>
                        </a:solidFill>
                      </a:endParaRPr>
                    </a:p>
                  </a:txBody>
                  <a:tcPr anchor="ctr"/>
                </a:tc>
                <a:tc>
                  <a:txBody>
                    <a:bodyPr/>
                    <a:lstStyle/>
                    <a:p>
                      <a:pPr algn="ctr"/>
                      <a:r>
                        <a:rPr lang="es-MX" sz="1400" b="1" i="1" dirty="0" smtClean="0">
                          <a:solidFill>
                            <a:schemeClr val="bg1"/>
                          </a:solidFill>
                        </a:rPr>
                        <a:t>630,000</a:t>
                      </a:r>
                      <a:endParaRPr lang="es-MX" sz="1400" b="1" i="1" dirty="0">
                        <a:solidFill>
                          <a:schemeClr val="bg1"/>
                        </a:solidFill>
                      </a:endParaRPr>
                    </a:p>
                  </a:txBody>
                  <a:tcPr anchor="ctr"/>
                </a:tc>
              </a:tr>
              <a:tr h="421446">
                <a:tc>
                  <a:txBody>
                    <a:bodyPr/>
                    <a:lstStyle/>
                    <a:p>
                      <a:pPr algn="ctr"/>
                      <a:r>
                        <a:rPr lang="es-MX" sz="1400" b="1" i="1" dirty="0" smtClean="0">
                          <a:solidFill>
                            <a:schemeClr val="bg1"/>
                          </a:solidFill>
                        </a:rPr>
                        <a:t>16</a:t>
                      </a:r>
                    </a:p>
                  </a:txBody>
                  <a:tcPr anchor="ctr"/>
                </a:tc>
                <a:tc>
                  <a:txBody>
                    <a:bodyPr/>
                    <a:lstStyle/>
                    <a:p>
                      <a:pPr algn="ctr"/>
                      <a:r>
                        <a:rPr lang="es-MX" sz="1400" b="1" i="1" dirty="0" smtClean="0">
                          <a:solidFill>
                            <a:schemeClr val="bg1"/>
                          </a:solidFill>
                        </a:rPr>
                        <a:t>34</a:t>
                      </a:r>
                      <a:endParaRPr lang="es-MX" sz="1400" b="1" i="1" dirty="0">
                        <a:solidFill>
                          <a:schemeClr val="bg1"/>
                        </a:solidFill>
                      </a:endParaRPr>
                    </a:p>
                  </a:txBody>
                  <a:tcPr anchor="ctr"/>
                </a:tc>
                <a:tc>
                  <a:txBody>
                    <a:bodyPr/>
                    <a:lstStyle/>
                    <a:p>
                      <a:pPr algn="ctr"/>
                      <a:r>
                        <a:rPr lang="es-MX" sz="1400" b="1" i="1" dirty="0" smtClean="0">
                          <a:solidFill>
                            <a:schemeClr val="bg1"/>
                          </a:solidFill>
                        </a:rPr>
                        <a:t>340,000</a:t>
                      </a:r>
                      <a:endParaRPr lang="es-MX" sz="1400" b="1" i="1" dirty="0">
                        <a:solidFill>
                          <a:schemeClr val="bg1"/>
                        </a:solidFill>
                      </a:endParaRPr>
                    </a:p>
                  </a:txBody>
                  <a:tcPr anchor="ctr"/>
                </a:tc>
              </a:tr>
              <a:tr h="421446">
                <a:tc>
                  <a:txBody>
                    <a:bodyPr/>
                    <a:lstStyle/>
                    <a:p>
                      <a:pPr algn="ctr"/>
                      <a:r>
                        <a:rPr lang="es-MX" sz="1400" b="1" i="1" dirty="0" smtClean="0">
                          <a:solidFill>
                            <a:schemeClr val="bg1"/>
                          </a:solidFill>
                        </a:rPr>
                        <a:t>Totales</a:t>
                      </a:r>
                    </a:p>
                  </a:txBody>
                  <a:tcPr anchor="ctr">
                    <a:solidFill>
                      <a:schemeClr val="tx2">
                        <a:lumMod val="60000"/>
                        <a:lumOff val="40000"/>
                      </a:schemeClr>
                    </a:solidFill>
                  </a:tcPr>
                </a:tc>
                <a:tc>
                  <a:txBody>
                    <a:bodyPr/>
                    <a:lstStyle/>
                    <a:p>
                      <a:pPr algn="ctr"/>
                      <a:r>
                        <a:rPr lang="es-MX" sz="1400" b="1" i="1" dirty="0" smtClean="0">
                          <a:solidFill>
                            <a:schemeClr val="bg1"/>
                          </a:solidFill>
                        </a:rPr>
                        <a:t>284</a:t>
                      </a:r>
                      <a:endParaRPr lang="es-MX" sz="1400" b="1" i="1" dirty="0">
                        <a:solidFill>
                          <a:schemeClr val="bg1"/>
                        </a:solidFill>
                      </a:endParaRPr>
                    </a:p>
                  </a:txBody>
                  <a:tcPr anchor="ctr">
                    <a:solidFill>
                      <a:schemeClr val="tx2">
                        <a:lumMod val="60000"/>
                        <a:lumOff val="40000"/>
                      </a:schemeClr>
                    </a:solidFill>
                  </a:tcPr>
                </a:tc>
                <a:tc>
                  <a:txBody>
                    <a:bodyPr/>
                    <a:lstStyle/>
                    <a:p>
                      <a:pPr algn="ctr"/>
                      <a:r>
                        <a:rPr lang="es-MX" sz="1400" b="1" i="1" dirty="0" smtClean="0">
                          <a:solidFill>
                            <a:schemeClr val="bg1"/>
                          </a:solidFill>
                        </a:rPr>
                        <a:t>2,934,000 </a:t>
                      </a:r>
                      <a:r>
                        <a:rPr lang="es-MX" sz="1400" b="1" i="1" dirty="0" err="1" smtClean="0">
                          <a:solidFill>
                            <a:schemeClr val="bg1"/>
                          </a:solidFill>
                        </a:rPr>
                        <a:t>Lts.</a:t>
                      </a:r>
                      <a:endParaRPr lang="es-MX" sz="1400" b="1" i="1" dirty="0">
                        <a:solidFill>
                          <a:schemeClr val="bg1"/>
                        </a:solidFill>
                      </a:endParaRPr>
                    </a:p>
                  </a:txBody>
                  <a:tcPr anchor="ctr">
                    <a:solidFill>
                      <a:schemeClr val="tx2">
                        <a:lumMod val="60000"/>
                        <a:lumOff val="40000"/>
                      </a:schemeClr>
                    </a:solidFill>
                  </a:tcPr>
                </a:tc>
              </a:tr>
            </a:tbl>
          </a:graphicData>
        </a:graphic>
      </p:graphicFrame>
      <p:sp>
        <p:nvSpPr>
          <p:cNvPr id="3" name="Text Box 2"/>
          <p:cNvSpPr txBox="1">
            <a:spLocks noChangeArrowheads="1"/>
          </p:cNvSpPr>
          <p:nvPr/>
        </p:nvSpPr>
        <p:spPr bwMode="auto">
          <a:xfrm>
            <a:off x="108520" y="262805"/>
            <a:ext cx="9144000" cy="620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eaLnBrk="1" hangingPunct="1">
              <a:lnSpc>
                <a:spcPts val="4100"/>
              </a:lnSpc>
              <a:buClr>
                <a:srgbClr val="660066"/>
              </a:buClr>
              <a:buSzPct val="100000"/>
              <a:buFont typeface="Arial" charset="0"/>
              <a:buNone/>
            </a:pPr>
            <a:r>
              <a:rPr lang="en-GB" sz="4500" dirty="0" err="1"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Abastecimiento</a:t>
            </a:r>
            <a:r>
              <a:rPr lang="en-GB" sz="4500" dirty="0"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 de </a:t>
            </a:r>
            <a:r>
              <a:rPr lang="en-GB" sz="4500" dirty="0" err="1"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agua</a:t>
            </a:r>
            <a:r>
              <a:rPr lang="en-GB" sz="4500" dirty="0" smtClean="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 </a:t>
            </a:r>
            <a:endParaRPr lang="en-GB" sz="4500" dirty="0">
              <a:solidFill>
                <a:schemeClr val="accent6">
                  <a:lumMod val="90000"/>
                  <a:lumOff val="10000"/>
                </a:schemeClr>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sp>
        <p:nvSpPr>
          <p:cNvPr id="4" name="3 CuadroTexto"/>
          <p:cNvSpPr txBox="1"/>
          <p:nvPr/>
        </p:nvSpPr>
        <p:spPr>
          <a:xfrm>
            <a:off x="3851920" y="1847721"/>
            <a:ext cx="5184576" cy="5324535"/>
          </a:xfrm>
          <a:prstGeom prst="rect">
            <a:avLst/>
          </a:prstGeom>
          <a:noFill/>
        </p:spPr>
        <p:txBody>
          <a:bodyPr wrap="square" rtlCol="0">
            <a:spAutoFit/>
          </a:bodyPr>
          <a:lstStyle/>
          <a:p>
            <a:pPr marL="342900" indent="-342900" algn="l">
              <a:buFont typeface="Wingdings" pitchFamily="2" charset="2"/>
              <a:buChar char="ü"/>
            </a:pPr>
            <a:r>
              <a:rPr lang="es-MX" sz="2000" dirty="0" smtClean="0"/>
              <a:t>Lomas del Sol</a:t>
            </a:r>
          </a:p>
          <a:p>
            <a:pPr marL="342900" indent="-342900" algn="l">
              <a:buFont typeface="Wingdings" pitchFamily="2" charset="2"/>
              <a:buChar char="ü"/>
            </a:pPr>
            <a:r>
              <a:rPr lang="es-MX" sz="2000" dirty="0" smtClean="0"/>
              <a:t>Bosques de San Pedro</a:t>
            </a:r>
          </a:p>
          <a:p>
            <a:pPr marL="342900" indent="-342900" algn="l">
              <a:buFont typeface="Wingdings" pitchFamily="2" charset="2"/>
              <a:buChar char="ü"/>
            </a:pPr>
            <a:r>
              <a:rPr lang="es-MX" sz="2000" dirty="0" smtClean="0"/>
              <a:t>San Mateo</a:t>
            </a:r>
          </a:p>
          <a:p>
            <a:pPr marL="342900" indent="-342900" algn="l">
              <a:buFont typeface="Wingdings" pitchFamily="2" charset="2"/>
              <a:buChar char="ü"/>
            </a:pPr>
            <a:r>
              <a:rPr lang="es-MX" sz="2000" dirty="0" smtClean="0"/>
              <a:t>Hacienda San Antonio</a:t>
            </a:r>
          </a:p>
          <a:p>
            <a:pPr marL="342900" indent="-342900" algn="l">
              <a:buFont typeface="Wingdings" pitchFamily="2" charset="2"/>
              <a:buChar char="ü"/>
            </a:pPr>
            <a:r>
              <a:rPr lang="es-MX" sz="2000" dirty="0" smtClean="0"/>
              <a:t>Héctor Caballero</a:t>
            </a:r>
          </a:p>
          <a:p>
            <a:pPr marL="342900" indent="-342900" algn="l">
              <a:buFont typeface="Wingdings" pitchFamily="2" charset="2"/>
              <a:buChar char="ü"/>
            </a:pPr>
            <a:r>
              <a:rPr lang="es-MX" sz="2000" dirty="0" smtClean="0"/>
              <a:t>Jardines de la Silla</a:t>
            </a:r>
          </a:p>
          <a:p>
            <a:pPr marL="342900" indent="-342900" algn="l">
              <a:buFont typeface="Wingdings" pitchFamily="2" charset="2"/>
              <a:buChar char="ü"/>
            </a:pPr>
            <a:r>
              <a:rPr lang="es-MX" sz="2000" dirty="0" smtClean="0"/>
              <a:t>Monte Cristal 5to. </a:t>
            </a:r>
            <a:r>
              <a:rPr lang="es-MX" sz="2000" dirty="0" err="1" smtClean="0"/>
              <a:t>Sec</a:t>
            </a:r>
            <a:endParaRPr lang="es-MX" sz="2000" dirty="0" smtClean="0"/>
          </a:p>
          <a:p>
            <a:pPr marL="342900" indent="-342900" algn="l">
              <a:buFont typeface="Wingdings" pitchFamily="2" charset="2"/>
              <a:buChar char="ü"/>
            </a:pPr>
            <a:r>
              <a:rPr lang="es-MX" sz="2000" dirty="0" smtClean="0"/>
              <a:t>Los Huertos</a:t>
            </a:r>
          </a:p>
          <a:p>
            <a:pPr marL="342900" indent="-342900" algn="l">
              <a:buFont typeface="Wingdings" pitchFamily="2" charset="2"/>
              <a:buChar char="ü"/>
            </a:pPr>
            <a:r>
              <a:rPr lang="es-MX" sz="2000" dirty="0" smtClean="0"/>
              <a:t>Vistas del Río</a:t>
            </a:r>
          </a:p>
          <a:p>
            <a:pPr marL="342900" indent="-342900" algn="l">
              <a:buFont typeface="Wingdings" pitchFamily="2" charset="2"/>
              <a:buChar char="ü"/>
            </a:pPr>
            <a:r>
              <a:rPr lang="es-MX" sz="2000" dirty="0" smtClean="0"/>
              <a:t>Ejido Calderón</a:t>
            </a:r>
          </a:p>
          <a:p>
            <a:pPr marL="342900" indent="-342900" algn="l">
              <a:buFont typeface="Wingdings" pitchFamily="2" charset="2"/>
              <a:buChar char="ü"/>
            </a:pPr>
            <a:r>
              <a:rPr lang="es-MX" sz="2000" dirty="0" smtClean="0"/>
              <a:t>Los Valles (incendio)</a:t>
            </a:r>
          </a:p>
          <a:p>
            <a:pPr marL="342900" indent="-342900" algn="l">
              <a:buFont typeface="Wingdings" pitchFamily="2" charset="2"/>
              <a:buChar char="ü"/>
            </a:pPr>
            <a:r>
              <a:rPr lang="es-MX" sz="2000" dirty="0" smtClean="0"/>
              <a:t>10 de Mayo</a:t>
            </a:r>
          </a:p>
          <a:p>
            <a:pPr marL="342900" indent="-342900" algn="l">
              <a:buFont typeface="Wingdings" pitchFamily="2" charset="2"/>
              <a:buChar char="ü"/>
            </a:pPr>
            <a:r>
              <a:rPr lang="es-MX" sz="2000" dirty="0" smtClean="0"/>
              <a:t>Valle de Juárez (incendio)</a:t>
            </a:r>
          </a:p>
          <a:p>
            <a:pPr marL="342900" indent="-342900" algn="l">
              <a:buFont typeface="Wingdings" pitchFamily="2" charset="2"/>
              <a:buChar char="ü"/>
            </a:pPr>
            <a:r>
              <a:rPr lang="es-MX" sz="2000" dirty="0" smtClean="0"/>
              <a:t>Av. Eloy </a:t>
            </a:r>
            <a:r>
              <a:rPr lang="es-MX" sz="2000" dirty="0"/>
              <a:t>C</a:t>
            </a:r>
            <a:r>
              <a:rPr lang="es-MX" sz="2000" dirty="0" smtClean="0"/>
              <a:t>avazos y Av. Las Torres (incendio)</a:t>
            </a:r>
          </a:p>
          <a:p>
            <a:pPr marL="342900" indent="-342900" algn="l">
              <a:buFont typeface="Wingdings" pitchFamily="2" charset="2"/>
              <a:buChar char="ü"/>
            </a:pPr>
            <a:r>
              <a:rPr lang="es-MX" sz="2000" dirty="0" smtClean="0"/>
              <a:t>Zona centro (Incendio)</a:t>
            </a:r>
          </a:p>
          <a:p>
            <a:pPr marL="342900" indent="-342900" algn="l">
              <a:buFont typeface="Wingdings" pitchFamily="2" charset="2"/>
              <a:buChar char="ü"/>
            </a:pPr>
            <a:r>
              <a:rPr lang="es-MX" sz="2000" dirty="0" smtClean="0"/>
              <a:t>Recreativo Magdalena</a:t>
            </a:r>
          </a:p>
          <a:p>
            <a:pPr marL="342900" indent="-342900" algn="l">
              <a:buFont typeface="Wingdings" pitchFamily="2" charset="2"/>
              <a:buChar char="ü"/>
            </a:pPr>
            <a:endParaRPr lang="es-MX" sz="2000" dirty="0"/>
          </a:p>
        </p:txBody>
      </p:sp>
      <p:sp>
        <p:nvSpPr>
          <p:cNvPr id="5" name="Text Box 2">
            <a:hlinkClick r:id="rId2" action="ppaction://hlinkpres?slideindex=4&amp;slidetitle=Presentación de PowerPoint"/>
          </p:cNvPr>
          <p:cNvSpPr txBox="1">
            <a:spLocks noChangeArrowheads="1"/>
          </p:cNvSpPr>
          <p:nvPr/>
        </p:nvSpPr>
        <p:spPr bwMode="auto">
          <a:xfrm>
            <a:off x="3780928" y="1190540"/>
            <a:ext cx="4895528" cy="582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3200"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Colonias</a:t>
            </a:r>
            <a:r>
              <a:rPr lang="en-GB" sz="32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 </a:t>
            </a:r>
            <a:r>
              <a:rPr lang="en-GB" sz="3200"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abastecidas</a:t>
            </a:r>
            <a:endParaRPr lang="en-GB" sz="32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sp>
        <p:nvSpPr>
          <p:cNvPr id="6" name="Text Box 2">
            <a:hlinkClick r:id="rId2" action="ppaction://hlinkpres?slideindex=4&amp;slidetitle=Presentación de PowerPoint"/>
          </p:cNvPr>
          <p:cNvSpPr txBox="1">
            <a:spLocks noChangeArrowheads="1"/>
          </p:cNvSpPr>
          <p:nvPr/>
        </p:nvSpPr>
        <p:spPr bwMode="auto">
          <a:xfrm>
            <a:off x="78384" y="1202589"/>
            <a:ext cx="3743400" cy="57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5pPr>
            <a:lvl6pPr marL="25146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6pPr>
            <a:lvl7pPr marL="29718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7pPr>
            <a:lvl8pPr marL="34290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8pPr>
            <a:lvl9pPr marL="3886200" indent="-228600" algn="ct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chemeClr val="tx1"/>
                </a:solidFill>
                <a:latin typeface="Times New Roman" pitchFamily="18" charset="0"/>
              </a:defRPr>
            </a:lvl9pPr>
          </a:lstStyle>
          <a:p>
            <a:pPr algn="l" eaLnBrk="1" hangingPunct="1">
              <a:lnSpc>
                <a:spcPts val="4100"/>
              </a:lnSpc>
              <a:buClr>
                <a:srgbClr val="660066"/>
              </a:buClr>
              <a:buSzPct val="100000"/>
              <a:buFont typeface="Arial" charset="0"/>
              <a:buNone/>
            </a:pPr>
            <a:r>
              <a:rPr lang="en-GB" sz="2800" u="sng" dirty="0" err="1"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Resumen</a:t>
            </a:r>
            <a:r>
              <a:rPr lang="en-GB" sz="2800" u="sng" dirty="0" smtClean="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rPr>
              <a:t> integral</a:t>
            </a:r>
            <a:endParaRPr lang="en-GB" sz="2800" u="sng" dirty="0">
              <a:solidFill>
                <a:srgbClr val="00B0F0"/>
              </a:solidFill>
              <a:effectLst>
                <a:outerShdw blurRad="38100" dist="38100" dir="2700000" algn="tl">
                  <a:srgbClr val="000000">
                    <a:alpha val="43137"/>
                  </a:srgbClr>
                </a:outerShdw>
              </a:effectLst>
              <a:latin typeface="Arial" charset="0"/>
              <a:ea typeface="Lucida Sans Unicode" pitchFamily="34" charset="0"/>
              <a:cs typeface="Lucida Sans Unicode" pitchFamily="34" charset="0"/>
            </a:endParaRPr>
          </a:p>
        </p:txBody>
      </p:sp>
      <p:sp>
        <p:nvSpPr>
          <p:cNvPr id="7" name="6 CuadroTexto"/>
          <p:cNvSpPr txBox="1"/>
          <p:nvPr/>
        </p:nvSpPr>
        <p:spPr>
          <a:xfrm>
            <a:off x="78384" y="5877272"/>
            <a:ext cx="3341488" cy="738664"/>
          </a:xfrm>
          <a:prstGeom prst="rect">
            <a:avLst/>
          </a:prstGeom>
          <a:noFill/>
        </p:spPr>
        <p:txBody>
          <a:bodyPr wrap="square" rtlCol="0">
            <a:spAutoFit/>
          </a:bodyPr>
          <a:lstStyle/>
          <a:p>
            <a:r>
              <a:rPr lang="es-MX" sz="1400" dirty="0" smtClean="0"/>
              <a:t>La unidad 09 estuvo fuera de funcionamiento durante todo el mes por falla mecánica en el diferencial</a:t>
            </a:r>
            <a:endParaRPr lang="es-MX" sz="1400" dirty="0"/>
          </a:p>
        </p:txBody>
      </p:sp>
      <p:sp>
        <p:nvSpPr>
          <p:cNvPr id="9" name="8 CuadroTexto"/>
          <p:cNvSpPr txBox="1"/>
          <p:nvPr/>
        </p:nvSpPr>
        <p:spPr>
          <a:xfrm>
            <a:off x="7308304" y="2276872"/>
            <a:ext cx="1656184" cy="2585323"/>
          </a:xfrm>
          <a:prstGeom prst="rect">
            <a:avLst/>
          </a:prstGeom>
          <a:noFill/>
        </p:spPr>
        <p:txBody>
          <a:bodyPr wrap="square" rtlCol="0">
            <a:spAutoFit/>
          </a:bodyPr>
          <a:lstStyle/>
          <a:p>
            <a:r>
              <a:rPr lang="es-MX" sz="1800" dirty="0" smtClean="0"/>
              <a:t>Deportivo Magdalenas</a:t>
            </a:r>
          </a:p>
          <a:p>
            <a:r>
              <a:rPr lang="es-MX" sz="1800" dirty="0" smtClean="0"/>
              <a:t>Se rentaron 6 Pipas</a:t>
            </a:r>
          </a:p>
          <a:p>
            <a:r>
              <a:rPr lang="es-MX" sz="1800" dirty="0" smtClean="0"/>
              <a:t>72,000</a:t>
            </a:r>
          </a:p>
          <a:p>
            <a:r>
              <a:rPr lang="es-MX" sz="1800" dirty="0" smtClean="0"/>
              <a:t>  1,128,000</a:t>
            </a:r>
          </a:p>
          <a:p>
            <a:endParaRPr lang="es-MX" sz="1800" dirty="0"/>
          </a:p>
          <a:p>
            <a:r>
              <a:rPr lang="es-MX" sz="1800" dirty="0" smtClean="0"/>
              <a:t>1,200,000</a:t>
            </a:r>
            <a:endParaRPr lang="es-MX" sz="1600" dirty="0"/>
          </a:p>
          <a:p>
            <a:endParaRPr lang="en-US" sz="1800" dirty="0"/>
          </a:p>
        </p:txBody>
      </p:sp>
      <p:sp>
        <p:nvSpPr>
          <p:cNvPr id="10" name="9 CuadroTexto"/>
          <p:cNvSpPr txBox="1"/>
          <p:nvPr/>
        </p:nvSpPr>
        <p:spPr>
          <a:xfrm>
            <a:off x="6660232" y="3429000"/>
            <a:ext cx="936104" cy="307777"/>
          </a:xfrm>
          <a:prstGeom prst="rect">
            <a:avLst/>
          </a:prstGeom>
          <a:noFill/>
        </p:spPr>
        <p:txBody>
          <a:bodyPr wrap="square" rtlCol="0">
            <a:spAutoFit/>
          </a:bodyPr>
          <a:lstStyle/>
          <a:p>
            <a:r>
              <a:rPr lang="es-MX" sz="1400" dirty="0" smtClean="0"/>
              <a:t>Rentadas</a:t>
            </a:r>
            <a:endParaRPr lang="en-US" sz="1400" dirty="0"/>
          </a:p>
        </p:txBody>
      </p:sp>
      <p:sp>
        <p:nvSpPr>
          <p:cNvPr id="11" name="10 CuadroTexto"/>
          <p:cNvSpPr txBox="1"/>
          <p:nvPr/>
        </p:nvSpPr>
        <p:spPr>
          <a:xfrm>
            <a:off x="6660232" y="3736776"/>
            <a:ext cx="1143744" cy="307777"/>
          </a:xfrm>
          <a:prstGeom prst="rect">
            <a:avLst/>
          </a:prstGeom>
          <a:noFill/>
        </p:spPr>
        <p:txBody>
          <a:bodyPr wrap="square" rtlCol="0">
            <a:spAutoFit/>
          </a:bodyPr>
          <a:lstStyle/>
          <a:p>
            <a:r>
              <a:rPr lang="es-MX" sz="1400" dirty="0" smtClean="0"/>
              <a:t>Municipio</a:t>
            </a:r>
            <a:endParaRPr lang="en-US" sz="1400" dirty="0"/>
          </a:p>
        </p:txBody>
      </p:sp>
      <p:sp>
        <p:nvSpPr>
          <p:cNvPr id="12" name="11 CuadroTexto"/>
          <p:cNvSpPr txBox="1"/>
          <p:nvPr/>
        </p:nvSpPr>
        <p:spPr>
          <a:xfrm>
            <a:off x="6556412" y="4202211"/>
            <a:ext cx="1143744" cy="307777"/>
          </a:xfrm>
          <a:prstGeom prst="rect">
            <a:avLst/>
          </a:prstGeom>
          <a:noFill/>
        </p:spPr>
        <p:txBody>
          <a:bodyPr wrap="square" rtlCol="0">
            <a:spAutoFit/>
          </a:bodyPr>
          <a:lstStyle/>
          <a:p>
            <a:r>
              <a:rPr lang="es-MX" sz="1400" dirty="0" smtClean="0"/>
              <a:t>Total</a:t>
            </a:r>
            <a:endParaRPr lang="en-US" sz="1400" dirty="0"/>
          </a:p>
        </p:txBody>
      </p:sp>
    </p:spTree>
    <p:extLst>
      <p:ext uri="{BB962C8B-B14F-4D97-AF65-F5344CB8AC3E}">
        <p14:creationId xmlns="" xmlns:p14="http://schemas.microsoft.com/office/powerpoint/2010/main" val="740235317"/>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00100" y="214290"/>
            <a:ext cx="7202411" cy="1138773"/>
          </a:xfrm>
          <a:prstGeom prst="rect">
            <a:avLst/>
          </a:prstGeom>
          <a:noFill/>
          <a:ln>
            <a:noFill/>
          </a:ln>
          <a:effectLst>
            <a:glow rad="101600">
              <a:schemeClr val="accent2">
                <a:satMod val="175000"/>
                <a:alpha val="40000"/>
              </a:schemeClr>
            </a:glow>
          </a:effectLst>
        </p:spPr>
        <p:txBody>
          <a:bodyPr wrap="square" lIns="91440" tIns="45720" rIns="91440" bIns="45720">
            <a:spAutoFit/>
          </a:bodyPr>
          <a:lstStyle/>
          <a:p>
            <a:pPr algn="ctr"/>
            <a:r>
              <a:rPr lang="es-ES" sz="4000" i="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Servicios Públicos</a:t>
            </a:r>
          </a:p>
          <a:p>
            <a:pPr algn="ctr"/>
            <a:r>
              <a:rPr lang="es-ES" sz="2800" i="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Taller de Mantenimiento municipal</a:t>
            </a:r>
            <a:endParaRPr lang="es-ES" sz="2000" i="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endParaRPr>
          </a:p>
        </p:txBody>
      </p:sp>
      <p:sp>
        <p:nvSpPr>
          <p:cNvPr id="6" name="5 Rectángulo"/>
          <p:cNvSpPr/>
          <p:nvPr/>
        </p:nvSpPr>
        <p:spPr>
          <a:xfrm>
            <a:off x="1190573" y="3087485"/>
            <a:ext cx="7202411" cy="1077218"/>
          </a:xfrm>
          <a:prstGeom prst="rect">
            <a:avLst/>
          </a:prstGeom>
          <a:noFill/>
          <a:ln>
            <a:noFill/>
          </a:ln>
          <a:effectLst>
            <a:glow rad="101600">
              <a:schemeClr val="accent2">
                <a:satMod val="175000"/>
                <a:alpha val="40000"/>
              </a:schemeClr>
            </a:glow>
          </a:effectLst>
        </p:spPr>
        <p:txBody>
          <a:bodyPr wrap="square" lIns="91440" tIns="45720" rIns="91440" bIns="45720">
            <a:spAutoFit/>
          </a:bodyPr>
          <a:lstStyle/>
          <a:p>
            <a:pPr algn="ctr"/>
            <a:r>
              <a:rPr lang="es-ES" sz="3200" b="0" i="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INFORME</a:t>
            </a:r>
          </a:p>
          <a:p>
            <a:pPr algn="ctr"/>
            <a:r>
              <a:rPr lang="es-ES" sz="3200" b="0" i="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de MARZO del 2014</a:t>
            </a:r>
            <a:endParaRPr lang="es-ES" sz="1600" b="0" i="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pic>
        <p:nvPicPr>
          <p:cNvPr id="5" name="0 Imagen"/>
          <p:cNvPicPr/>
          <p:nvPr/>
        </p:nvPicPr>
        <p:blipFill>
          <a:blip r:embed="rId3" cstate="print">
            <a:extLst>
              <a:ext uri="{28A0092B-C50C-407E-A947-70E740481C1C}">
                <a14:useLocalDpi xmlns="" xmlns:a14="http://schemas.microsoft.com/office/drawing/2010/main" val="0"/>
              </a:ext>
            </a:extLst>
          </a:blip>
          <a:stretch>
            <a:fillRect/>
          </a:stretch>
        </p:blipFill>
        <p:spPr>
          <a:xfrm>
            <a:off x="7821480" y="188640"/>
            <a:ext cx="1143008" cy="1276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0 Imagen" descr="ESCUDO JUÁREZ.bmp"/>
          <p:cNvPicPr/>
          <p:nvPr/>
        </p:nvPicPr>
        <p:blipFill>
          <a:blip r:embed="rId4" cstate="print"/>
          <a:stretch>
            <a:fillRect/>
          </a:stretch>
        </p:blipFill>
        <p:spPr>
          <a:xfrm>
            <a:off x="251520" y="188640"/>
            <a:ext cx="1133475" cy="1276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240924273"/>
      </p:ext>
    </p:extLst>
  </p:cSld>
  <p:clrMapOvr>
    <a:masterClrMapping/>
  </p:clrMapOvr>
  <p:transition>
    <p:diamon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295508" y="201019"/>
            <a:ext cx="4500594" cy="707886"/>
          </a:xfrm>
          <a:prstGeom prst="rect">
            <a:avLst/>
          </a:prstGeom>
        </p:spPr>
        <p:txBody>
          <a:bodyPr wrap="square">
            <a:spAutoFit/>
          </a:bodyPr>
          <a:lstStyle/>
          <a:p>
            <a:pPr algn="ctr"/>
            <a:r>
              <a:rPr lang="es-ES" sz="2000" b="1" i="0" spc="50" dirty="0" smtClean="0">
                <a:ln w="11430"/>
                <a:effectLst>
                  <a:outerShdw blurRad="76200" dist="50800" dir="5400000" algn="tl" rotWithShape="0">
                    <a:srgbClr val="000000">
                      <a:alpha val="65000"/>
                    </a:srgbClr>
                  </a:outerShdw>
                </a:effectLst>
                <a:latin typeface="+mn-lt"/>
              </a:rPr>
              <a:t>Taller de </a:t>
            </a:r>
            <a:r>
              <a:rPr lang="es-ES" sz="2000" b="1" i="0" spc="50" dirty="0">
                <a:ln w="11430"/>
                <a:effectLst>
                  <a:outerShdw blurRad="76200" dist="50800" dir="5400000" algn="tl" rotWithShape="0">
                    <a:srgbClr val="000000">
                      <a:alpha val="65000"/>
                    </a:srgbClr>
                  </a:outerShdw>
                </a:effectLst>
                <a:latin typeface="+mn-lt"/>
              </a:rPr>
              <a:t>M</a:t>
            </a:r>
            <a:r>
              <a:rPr lang="es-ES" sz="2000" b="1" i="0" spc="50" dirty="0" smtClean="0">
                <a:ln w="11430"/>
                <a:effectLst>
                  <a:outerShdw blurRad="76200" dist="50800" dir="5400000" algn="tl" rotWithShape="0">
                    <a:srgbClr val="000000">
                      <a:alpha val="65000"/>
                    </a:srgbClr>
                  </a:outerShdw>
                </a:effectLst>
                <a:latin typeface="+mn-lt"/>
              </a:rPr>
              <a:t>antenimiento </a:t>
            </a:r>
            <a:r>
              <a:rPr lang="es-ES" sz="2000" b="1" i="0" spc="50" dirty="0">
                <a:ln w="11430"/>
                <a:effectLst>
                  <a:outerShdw blurRad="76200" dist="50800" dir="5400000" algn="tl" rotWithShape="0">
                    <a:srgbClr val="000000">
                      <a:alpha val="65000"/>
                    </a:srgbClr>
                  </a:outerShdw>
                </a:effectLst>
                <a:latin typeface="+mn-lt"/>
              </a:rPr>
              <a:t>M</a:t>
            </a:r>
            <a:r>
              <a:rPr lang="es-ES" sz="2000" b="1" i="0" spc="50" dirty="0" smtClean="0">
                <a:ln w="11430"/>
                <a:effectLst>
                  <a:outerShdw blurRad="76200" dist="50800" dir="5400000" algn="tl" rotWithShape="0">
                    <a:srgbClr val="000000">
                      <a:alpha val="65000"/>
                    </a:srgbClr>
                  </a:outerShdw>
                </a:effectLst>
                <a:latin typeface="+mn-lt"/>
              </a:rPr>
              <a:t>unicipal</a:t>
            </a:r>
            <a:endParaRPr lang="es-ES" sz="2000" b="1" i="0" spc="50" dirty="0">
              <a:ln w="11430"/>
              <a:effectLst>
                <a:outerShdw blurRad="76200" dist="50800" dir="5400000" algn="tl" rotWithShape="0">
                  <a:srgbClr val="000000">
                    <a:alpha val="65000"/>
                  </a:srgbClr>
                </a:outerShdw>
              </a:effectLst>
              <a:latin typeface="+mn-lt"/>
            </a:endParaRPr>
          </a:p>
        </p:txBody>
      </p:sp>
      <p:graphicFrame>
        <p:nvGraphicFramePr>
          <p:cNvPr id="9" name="8 Gráfico"/>
          <p:cNvGraphicFramePr/>
          <p:nvPr/>
        </p:nvGraphicFramePr>
        <p:xfrm>
          <a:off x="285720" y="2643182"/>
          <a:ext cx="4214842" cy="371477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0 Imagen"/>
          <p:cNvPicPr/>
          <p:nvPr/>
        </p:nvPicPr>
        <p:blipFill>
          <a:blip r:embed="rId3" cstate="print">
            <a:extLst>
              <a:ext uri="{28A0092B-C50C-407E-A947-70E740481C1C}">
                <a14:useLocalDpi xmlns="" xmlns:a14="http://schemas.microsoft.com/office/drawing/2010/main" val="0"/>
              </a:ext>
            </a:extLst>
          </a:blip>
          <a:stretch>
            <a:fillRect/>
          </a:stretch>
        </p:blipFill>
        <p:spPr>
          <a:xfrm>
            <a:off x="7786710" y="214290"/>
            <a:ext cx="1143008" cy="1276350"/>
          </a:xfrm>
          <a:prstGeom prst="rect">
            <a:avLst/>
          </a:prstGeom>
        </p:spPr>
      </p:pic>
      <p:sp>
        <p:nvSpPr>
          <p:cNvPr id="11" name="10 Rectángulo"/>
          <p:cNvSpPr/>
          <p:nvPr/>
        </p:nvSpPr>
        <p:spPr>
          <a:xfrm>
            <a:off x="2214546" y="836712"/>
            <a:ext cx="4500594" cy="369332"/>
          </a:xfrm>
          <a:prstGeom prst="rect">
            <a:avLst/>
          </a:prstGeom>
        </p:spPr>
        <p:txBody>
          <a:bodyPr wrap="square">
            <a:spAutoFit/>
          </a:bodyPr>
          <a:lstStyle/>
          <a:p>
            <a:pPr algn="ctr"/>
            <a:r>
              <a:rPr lang="es-ES" sz="1800" i="0" spc="50" dirty="0" smtClean="0">
                <a:ln w="11430"/>
                <a:latin typeface="+mn-lt"/>
              </a:rPr>
              <a:t>Grafica de Servicios Realizados</a:t>
            </a:r>
            <a:endParaRPr lang="es-ES" sz="1800" i="0" spc="50" dirty="0">
              <a:ln w="11430"/>
              <a:latin typeface="+mn-lt"/>
            </a:endParaRPr>
          </a:p>
        </p:txBody>
      </p:sp>
      <p:sp>
        <p:nvSpPr>
          <p:cNvPr id="12" name="11 Rectángulo"/>
          <p:cNvSpPr/>
          <p:nvPr/>
        </p:nvSpPr>
        <p:spPr>
          <a:xfrm>
            <a:off x="714348" y="2214554"/>
            <a:ext cx="2643206" cy="338554"/>
          </a:xfrm>
          <a:prstGeom prst="rect">
            <a:avLst/>
          </a:prstGeom>
        </p:spPr>
        <p:txBody>
          <a:bodyPr wrap="square">
            <a:spAutoFit/>
          </a:bodyPr>
          <a:lstStyle/>
          <a:p>
            <a:pPr algn="ctr"/>
            <a:r>
              <a:rPr lang="es-ES" sz="1600" b="1" spc="50" dirty="0" smtClean="0">
                <a:ln w="11430"/>
                <a:solidFill>
                  <a:srgbClr val="002060"/>
                </a:solidFill>
                <a:effectLst>
                  <a:outerShdw blurRad="76200" dist="50800" dir="5400000" algn="tl" rotWithShape="0">
                    <a:srgbClr val="000000">
                      <a:alpha val="65000"/>
                    </a:srgbClr>
                  </a:outerShdw>
                </a:effectLst>
                <a:latin typeface="Calibri" pitchFamily="34" charset="0"/>
              </a:rPr>
              <a:t>Mes Febrero 2014</a:t>
            </a:r>
            <a:endParaRPr lang="es-ES" sz="1600" b="1" spc="50" dirty="0">
              <a:ln w="11430"/>
              <a:solidFill>
                <a:srgbClr val="002060"/>
              </a:solidFill>
              <a:effectLst>
                <a:outerShdw blurRad="76200" dist="50800" dir="5400000" algn="tl" rotWithShape="0">
                  <a:srgbClr val="000000">
                    <a:alpha val="65000"/>
                  </a:srgbClr>
                </a:outerShdw>
              </a:effectLst>
              <a:latin typeface="Calibri" pitchFamily="34" charset="0"/>
            </a:endParaRPr>
          </a:p>
        </p:txBody>
      </p:sp>
      <p:sp>
        <p:nvSpPr>
          <p:cNvPr id="13" name="12 Rectángulo"/>
          <p:cNvSpPr/>
          <p:nvPr/>
        </p:nvSpPr>
        <p:spPr>
          <a:xfrm>
            <a:off x="5357818" y="2214554"/>
            <a:ext cx="2643206" cy="338554"/>
          </a:xfrm>
          <a:prstGeom prst="rect">
            <a:avLst/>
          </a:prstGeom>
        </p:spPr>
        <p:txBody>
          <a:bodyPr wrap="square">
            <a:spAutoFit/>
          </a:bodyPr>
          <a:lstStyle/>
          <a:p>
            <a:pPr algn="ctr"/>
            <a:r>
              <a:rPr lang="es-ES" sz="1600" b="1" spc="50" dirty="0" smtClean="0">
                <a:ln w="11430"/>
                <a:solidFill>
                  <a:srgbClr val="002060"/>
                </a:solidFill>
                <a:effectLst>
                  <a:outerShdw blurRad="76200" dist="50800" dir="5400000" algn="tl" rotWithShape="0">
                    <a:srgbClr val="000000">
                      <a:alpha val="65000"/>
                    </a:srgbClr>
                  </a:outerShdw>
                </a:effectLst>
                <a:latin typeface="Calibri" pitchFamily="34" charset="0"/>
              </a:rPr>
              <a:t>Mes Marzo 2014</a:t>
            </a:r>
            <a:endParaRPr lang="es-ES" sz="1600" b="1" spc="50" dirty="0">
              <a:ln w="11430"/>
              <a:solidFill>
                <a:srgbClr val="002060"/>
              </a:solidFill>
              <a:effectLst>
                <a:outerShdw blurRad="76200" dist="50800" dir="5400000" algn="tl" rotWithShape="0">
                  <a:srgbClr val="000000">
                    <a:alpha val="65000"/>
                  </a:srgbClr>
                </a:outerShdw>
              </a:effectLst>
              <a:latin typeface="Calibri" pitchFamily="34" charset="0"/>
            </a:endParaRPr>
          </a:p>
        </p:txBody>
      </p:sp>
      <p:sp>
        <p:nvSpPr>
          <p:cNvPr id="14" name="13 Rectángulo"/>
          <p:cNvSpPr/>
          <p:nvPr/>
        </p:nvSpPr>
        <p:spPr>
          <a:xfrm>
            <a:off x="3000364" y="1643050"/>
            <a:ext cx="2428892" cy="400110"/>
          </a:xfrm>
          <a:prstGeom prst="rect">
            <a:avLst/>
          </a:prstGeom>
          <a:ln>
            <a:noFill/>
          </a:ln>
        </p:spPr>
        <p:txBody>
          <a:bodyPr wrap="square">
            <a:spAutoFit/>
          </a:bodyPr>
          <a:lstStyle/>
          <a:p>
            <a:pPr algn="ctr"/>
            <a:r>
              <a:rPr lang="es-ES" sz="2000" b="1" u="sng" spc="50" dirty="0" smtClean="0">
                <a:ln w="11430"/>
                <a:solidFill>
                  <a:srgbClr val="002060"/>
                </a:solidFill>
                <a:effectLst>
                  <a:outerShdw blurRad="76200" dist="50800" dir="5400000" algn="tl" rotWithShape="0">
                    <a:srgbClr val="000000">
                      <a:alpha val="65000"/>
                    </a:srgbClr>
                  </a:outerShdw>
                </a:effectLst>
                <a:latin typeface="Calibri" pitchFamily="34" charset="0"/>
                <a:hlinkClick r:id="" action="ppaction://noaction"/>
              </a:rPr>
              <a:t>Servicios mecánicos</a:t>
            </a:r>
            <a:endParaRPr lang="es-ES" sz="2000" b="1" u="sng" spc="50" dirty="0" smtClean="0">
              <a:ln w="11430"/>
              <a:solidFill>
                <a:srgbClr val="002060"/>
              </a:solidFill>
              <a:effectLst>
                <a:outerShdw blurRad="76200" dist="50800" dir="5400000" algn="tl" rotWithShape="0">
                  <a:srgbClr val="000000">
                    <a:alpha val="65000"/>
                  </a:srgbClr>
                </a:outerShdw>
              </a:effectLst>
              <a:latin typeface="Calibri" pitchFamily="34" charset="0"/>
            </a:endParaRPr>
          </a:p>
        </p:txBody>
      </p:sp>
      <p:sp>
        <p:nvSpPr>
          <p:cNvPr id="15" name="14 Rectángulo">
            <a:hlinkClick r:id="rId4" action="ppaction://hlinkpres?slideindex=1&amp;slidetitle="/>
          </p:cNvPr>
          <p:cNvSpPr/>
          <p:nvPr/>
        </p:nvSpPr>
        <p:spPr>
          <a:xfrm>
            <a:off x="5786446" y="1214422"/>
            <a:ext cx="2714644" cy="338554"/>
          </a:xfrm>
          <a:prstGeom prst="rect">
            <a:avLst/>
          </a:prstGeom>
        </p:spPr>
        <p:txBody>
          <a:bodyPr wrap="square">
            <a:spAutoFit/>
          </a:bodyPr>
          <a:lstStyle/>
          <a:p>
            <a:pPr algn="ctr"/>
            <a:r>
              <a:rPr lang="es-ES" sz="1600" b="1" u="sng" spc="50" dirty="0" smtClean="0">
                <a:ln w="11430"/>
                <a:solidFill>
                  <a:srgbClr val="002060"/>
                </a:solidFill>
                <a:effectLst>
                  <a:outerShdw blurRad="76200" dist="50800" dir="5400000" algn="tl" rotWithShape="0">
                    <a:srgbClr val="000000">
                      <a:alpha val="65000"/>
                    </a:srgbClr>
                  </a:outerShdw>
                </a:effectLst>
                <a:latin typeface="Calibri" pitchFamily="34" charset="0"/>
                <a:hlinkClick r:id="rId5" action="ppaction://hlinksldjump"/>
              </a:rPr>
              <a:t>Litros de aceite consumidos</a:t>
            </a:r>
            <a:endParaRPr lang="es-ES" sz="1600" b="1" u="sng" spc="50" dirty="0" smtClean="0">
              <a:ln w="11430"/>
              <a:solidFill>
                <a:srgbClr val="002060"/>
              </a:solidFill>
              <a:effectLst>
                <a:outerShdw blurRad="76200" dist="50800" dir="5400000" algn="tl" rotWithShape="0">
                  <a:srgbClr val="000000">
                    <a:alpha val="65000"/>
                  </a:srgbClr>
                </a:outerShdw>
              </a:effectLst>
              <a:latin typeface="Calibri" pitchFamily="34" charset="0"/>
            </a:endParaRPr>
          </a:p>
        </p:txBody>
      </p:sp>
      <p:sp>
        <p:nvSpPr>
          <p:cNvPr id="16" name="15 Rectángulo">
            <a:hlinkClick r:id="rId4" action="ppaction://hlinkpres?slideindex=1&amp;slidetitle="/>
          </p:cNvPr>
          <p:cNvSpPr/>
          <p:nvPr/>
        </p:nvSpPr>
        <p:spPr>
          <a:xfrm>
            <a:off x="155092" y="1104534"/>
            <a:ext cx="2428892" cy="584775"/>
          </a:xfrm>
          <a:prstGeom prst="rect">
            <a:avLst/>
          </a:prstGeom>
        </p:spPr>
        <p:txBody>
          <a:bodyPr wrap="square">
            <a:spAutoFit/>
          </a:bodyPr>
          <a:lstStyle/>
          <a:p>
            <a:pPr algn="ctr"/>
            <a:r>
              <a:rPr lang="es-ES" sz="1600" b="1" i="0" spc="50" dirty="0" smtClean="0">
                <a:ln w="11430"/>
                <a:latin typeface="+mn-lt"/>
                <a:hlinkClick r:id="" action="ppaction://noaction"/>
              </a:rPr>
              <a:t>Servicios de Vulcanizadora</a:t>
            </a:r>
            <a:endParaRPr lang="es-ES" sz="1600" b="1" i="0" spc="50" dirty="0" smtClean="0">
              <a:ln w="11430"/>
              <a:latin typeface="+mn-lt"/>
            </a:endParaRPr>
          </a:p>
        </p:txBody>
      </p:sp>
      <p:graphicFrame>
        <p:nvGraphicFramePr>
          <p:cNvPr id="17" name="16 Gráfico"/>
          <p:cNvGraphicFramePr/>
          <p:nvPr/>
        </p:nvGraphicFramePr>
        <p:xfrm>
          <a:off x="4572000" y="2643182"/>
          <a:ext cx="4214842" cy="371477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 xmlns:p14="http://schemas.microsoft.com/office/powerpoint/2010/main" val="3523831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295508" y="201019"/>
            <a:ext cx="4500594" cy="338554"/>
          </a:xfrm>
          <a:prstGeom prst="rect">
            <a:avLst/>
          </a:prstGeom>
        </p:spPr>
        <p:txBody>
          <a:bodyPr wrap="square">
            <a:spAutoFit/>
          </a:bodyPr>
          <a:lstStyle/>
          <a:p>
            <a:pPr algn="ctr"/>
            <a:r>
              <a:rPr lang="es-ES" sz="1600" b="1" spc="50" dirty="0" smtClean="0">
                <a:ln w="11430"/>
                <a:solidFill>
                  <a:srgbClr val="002060"/>
                </a:solidFill>
                <a:effectLst>
                  <a:outerShdw blurRad="76200" dist="50800" dir="5400000" algn="tl" rotWithShape="0">
                    <a:srgbClr val="000000">
                      <a:alpha val="65000"/>
                    </a:srgbClr>
                  </a:outerShdw>
                </a:effectLst>
                <a:latin typeface="Calibri" pitchFamily="34" charset="0"/>
              </a:rPr>
              <a:t>Taller de </a:t>
            </a:r>
            <a:r>
              <a:rPr lang="es-ES" sz="1600" b="1" spc="50" dirty="0">
                <a:ln w="11430"/>
                <a:solidFill>
                  <a:srgbClr val="002060"/>
                </a:solidFill>
                <a:effectLst>
                  <a:outerShdw blurRad="76200" dist="50800" dir="5400000" algn="tl" rotWithShape="0">
                    <a:srgbClr val="000000">
                      <a:alpha val="65000"/>
                    </a:srgbClr>
                  </a:outerShdw>
                </a:effectLst>
                <a:latin typeface="Calibri" pitchFamily="34" charset="0"/>
              </a:rPr>
              <a:t>M</a:t>
            </a:r>
            <a:r>
              <a:rPr lang="es-ES" sz="1600" b="1" spc="50" dirty="0" smtClean="0">
                <a:ln w="11430"/>
                <a:solidFill>
                  <a:srgbClr val="002060"/>
                </a:solidFill>
                <a:effectLst>
                  <a:outerShdw blurRad="76200" dist="50800" dir="5400000" algn="tl" rotWithShape="0">
                    <a:srgbClr val="000000">
                      <a:alpha val="65000"/>
                    </a:srgbClr>
                  </a:outerShdw>
                </a:effectLst>
                <a:latin typeface="Calibri" pitchFamily="34" charset="0"/>
              </a:rPr>
              <a:t>antenimiento </a:t>
            </a:r>
            <a:r>
              <a:rPr lang="es-ES" sz="1600" b="1" spc="50" dirty="0">
                <a:ln w="11430"/>
                <a:solidFill>
                  <a:srgbClr val="002060"/>
                </a:solidFill>
                <a:effectLst>
                  <a:outerShdw blurRad="76200" dist="50800" dir="5400000" algn="tl" rotWithShape="0">
                    <a:srgbClr val="000000">
                      <a:alpha val="65000"/>
                    </a:srgbClr>
                  </a:outerShdw>
                </a:effectLst>
                <a:latin typeface="Calibri" pitchFamily="34" charset="0"/>
              </a:rPr>
              <a:t>M</a:t>
            </a:r>
            <a:r>
              <a:rPr lang="es-ES" sz="1600" b="1" spc="50" dirty="0" smtClean="0">
                <a:ln w="11430"/>
                <a:solidFill>
                  <a:srgbClr val="002060"/>
                </a:solidFill>
                <a:effectLst>
                  <a:outerShdw blurRad="76200" dist="50800" dir="5400000" algn="tl" rotWithShape="0">
                    <a:srgbClr val="000000">
                      <a:alpha val="65000"/>
                    </a:srgbClr>
                  </a:outerShdw>
                </a:effectLst>
                <a:latin typeface="Calibri" pitchFamily="34" charset="0"/>
              </a:rPr>
              <a:t>unicipal</a:t>
            </a:r>
            <a:endParaRPr lang="es-ES" sz="1600" b="1" spc="50" dirty="0">
              <a:ln w="11430"/>
              <a:solidFill>
                <a:srgbClr val="002060"/>
              </a:solidFill>
              <a:effectLst>
                <a:outerShdw blurRad="76200" dist="50800" dir="5400000" algn="tl" rotWithShape="0">
                  <a:srgbClr val="000000">
                    <a:alpha val="65000"/>
                  </a:srgbClr>
                </a:outerShdw>
              </a:effectLst>
              <a:latin typeface="Calibri" pitchFamily="34" charset="0"/>
            </a:endParaRPr>
          </a:p>
        </p:txBody>
      </p:sp>
      <p:pic>
        <p:nvPicPr>
          <p:cNvPr id="10" name="0 Imagen"/>
          <p:cNvPicPr/>
          <p:nvPr/>
        </p:nvPicPr>
        <p:blipFill>
          <a:blip r:embed="rId2" cstate="print">
            <a:extLst>
              <a:ext uri="{28A0092B-C50C-407E-A947-70E740481C1C}">
                <a14:useLocalDpi xmlns="" xmlns:a14="http://schemas.microsoft.com/office/drawing/2010/main" val="0"/>
              </a:ext>
            </a:extLst>
          </a:blip>
          <a:stretch>
            <a:fillRect/>
          </a:stretch>
        </p:blipFill>
        <p:spPr>
          <a:xfrm>
            <a:off x="7786710" y="214290"/>
            <a:ext cx="1143008" cy="1276350"/>
          </a:xfrm>
          <a:prstGeom prst="rect">
            <a:avLst/>
          </a:prstGeom>
        </p:spPr>
      </p:pic>
      <p:sp>
        <p:nvSpPr>
          <p:cNvPr id="11" name="10 Rectángulo"/>
          <p:cNvSpPr/>
          <p:nvPr/>
        </p:nvSpPr>
        <p:spPr>
          <a:xfrm>
            <a:off x="2214546" y="642918"/>
            <a:ext cx="4500594" cy="338554"/>
          </a:xfrm>
          <a:prstGeom prst="rect">
            <a:avLst/>
          </a:prstGeom>
        </p:spPr>
        <p:txBody>
          <a:bodyPr wrap="square">
            <a:spAutoFit/>
          </a:bodyPr>
          <a:lstStyle/>
          <a:p>
            <a:pPr algn="ctr"/>
            <a:r>
              <a:rPr lang="es-ES" sz="1600" b="1" spc="50" dirty="0" smtClean="0">
                <a:ln w="11430"/>
                <a:solidFill>
                  <a:srgbClr val="002060"/>
                </a:solidFill>
                <a:effectLst>
                  <a:outerShdw blurRad="76200" dist="50800" dir="5400000" algn="tl" rotWithShape="0">
                    <a:srgbClr val="000000">
                      <a:alpha val="65000"/>
                    </a:srgbClr>
                  </a:outerShdw>
                </a:effectLst>
                <a:latin typeface="Calibri" pitchFamily="34" charset="0"/>
              </a:rPr>
              <a:t>Grafica de Servicios Realizados</a:t>
            </a:r>
            <a:endParaRPr lang="es-ES" sz="1600" b="1" spc="50" dirty="0">
              <a:ln w="11430"/>
              <a:solidFill>
                <a:srgbClr val="002060"/>
              </a:solidFill>
              <a:effectLst>
                <a:outerShdw blurRad="76200" dist="50800" dir="5400000" algn="tl" rotWithShape="0">
                  <a:srgbClr val="000000">
                    <a:alpha val="65000"/>
                  </a:srgbClr>
                </a:outerShdw>
              </a:effectLst>
              <a:latin typeface="Calibri" pitchFamily="34" charset="0"/>
            </a:endParaRPr>
          </a:p>
        </p:txBody>
      </p:sp>
      <p:sp>
        <p:nvSpPr>
          <p:cNvPr id="14" name="13 CuadroTexto"/>
          <p:cNvSpPr txBox="1"/>
          <p:nvPr/>
        </p:nvSpPr>
        <p:spPr>
          <a:xfrm>
            <a:off x="1795442" y="2568787"/>
            <a:ext cx="5500726" cy="2677656"/>
          </a:xfrm>
          <a:prstGeom prst="rect">
            <a:avLst/>
          </a:prstGeom>
          <a:noFill/>
        </p:spPr>
        <p:txBody>
          <a:bodyPr wrap="square" rtlCol="0">
            <a:spAutoFit/>
          </a:bodyPr>
          <a:lstStyle/>
          <a:p>
            <a:pPr algn="ctr"/>
            <a:r>
              <a:rPr lang="es-ES" sz="2400" b="1" dirty="0" smtClean="0"/>
              <a:t>Taller  Garza</a:t>
            </a:r>
          </a:p>
          <a:p>
            <a:endParaRPr lang="es-ES" b="1" dirty="0" smtClean="0"/>
          </a:p>
          <a:p>
            <a:pPr>
              <a:buFont typeface="Wingdings" pitchFamily="2" charset="2"/>
              <a:buChar char="Ø"/>
            </a:pPr>
            <a:r>
              <a:rPr lang="es-ES" b="1" dirty="0" smtClean="0"/>
              <a:t>Reparación de motor del camión Recolector Nº 10.  de Limpia .Actualmente esta en proceso. </a:t>
            </a:r>
          </a:p>
          <a:p>
            <a:pPr>
              <a:buFont typeface="Wingdings" pitchFamily="2" charset="2"/>
              <a:buChar char="Ø"/>
            </a:pPr>
            <a:r>
              <a:rPr lang="es-ES" b="1" dirty="0" smtClean="0"/>
              <a:t>Reparación de Cremallera  Unidad Derby Van de Ingresos. En Proceso </a:t>
            </a:r>
          </a:p>
          <a:p>
            <a:pPr>
              <a:buFont typeface="Wingdings" pitchFamily="2" charset="2"/>
              <a:buChar char="Ø"/>
            </a:pPr>
            <a:r>
              <a:rPr lang="es-ES" b="1" dirty="0" smtClean="0"/>
              <a:t>Reparación de motor De unidad Tsuru De Prensa en Proceso.</a:t>
            </a:r>
          </a:p>
          <a:p>
            <a:pPr>
              <a:buFont typeface="Wingdings" pitchFamily="2" charset="2"/>
              <a:buChar char="Ø"/>
            </a:pPr>
            <a:endParaRPr lang="es-ES" b="1" dirty="0" smtClean="0"/>
          </a:p>
        </p:txBody>
      </p:sp>
    </p:spTree>
    <p:extLst>
      <p:ext uri="{BB962C8B-B14F-4D97-AF65-F5344CB8AC3E}">
        <p14:creationId xmlns="" xmlns:p14="http://schemas.microsoft.com/office/powerpoint/2010/main" val="36623248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95508" y="201019"/>
            <a:ext cx="4500594" cy="338554"/>
          </a:xfrm>
          <a:prstGeom prst="rect">
            <a:avLst/>
          </a:prstGeom>
        </p:spPr>
        <p:txBody>
          <a:bodyPr wrap="square">
            <a:spAutoFit/>
          </a:bodyPr>
          <a:lstStyle/>
          <a:p>
            <a:pPr algn="ctr"/>
            <a:r>
              <a:rPr lang="es-ES" sz="1600" b="1" i="0" spc="50" dirty="0" smtClean="0">
                <a:ln w="11430"/>
                <a:latin typeface="+mn-lt"/>
              </a:rPr>
              <a:t>Taller de </a:t>
            </a:r>
            <a:r>
              <a:rPr lang="es-ES" sz="1600" b="1" i="0" spc="50" dirty="0">
                <a:ln w="11430"/>
                <a:latin typeface="+mn-lt"/>
              </a:rPr>
              <a:t>M</a:t>
            </a:r>
            <a:r>
              <a:rPr lang="es-ES" sz="1600" b="1" i="0" spc="50" dirty="0" smtClean="0">
                <a:ln w="11430"/>
                <a:latin typeface="+mn-lt"/>
              </a:rPr>
              <a:t>antenimiento </a:t>
            </a:r>
            <a:r>
              <a:rPr lang="es-ES" sz="1600" b="1" i="0" spc="50" dirty="0">
                <a:ln w="11430"/>
                <a:latin typeface="+mn-lt"/>
              </a:rPr>
              <a:t>M</a:t>
            </a:r>
            <a:r>
              <a:rPr lang="es-ES" sz="1600" b="1" i="0" spc="50" dirty="0" smtClean="0">
                <a:ln w="11430"/>
                <a:latin typeface="+mn-lt"/>
              </a:rPr>
              <a:t>unicipal</a:t>
            </a:r>
            <a:endParaRPr lang="es-ES" sz="1600" b="1" i="0" spc="50" dirty="0">
              <a:ln w="11430"/>
              <a:latin typeface="+mn-lt"/>
            </a:endParaRPr>
          </a:p>
        </p:txBody>
      </p:sp>
      <p:graphicFrame>
        <p:nvGraphicFramePr>
          <p:cNvPr id="3" name="2 Gráfico"/>
          <p:cNvGraphicFramePr/>
          <p:nvPr>
            <p:extLst>
              <p:ext uri="{D42A27DB-BD31-4B8C-83A1-F6EECF244321}">
                <p14:modId xmlns="" xmlns:p14="http://schemas.microsoft.com/office/powerpoint/2010/main" val="3236943670"/>
              </p:ext>
            </p:extLst>
          </p:nvPr>
        </p:nvGraphicFramePr>
        <p:xfrm>
          <a:off x="393515" y="2708920"/>
          <a:ext cx="3999252" cy="3429024"/>
        </p:xfrm>
        <a:graphic>
          <a:graphicData uri="http://schemas.openxmlformats.org/drawingml/2006/chart">
            <c:chart xmlns:c="http://schemas.openxmlformats.org/drawingml/2006/chart" xmlns:r="http://schemas.openxmlformats.org/officeDocument/2006/relationships" r:id="rId3"/>
          </a:graphicData>
        </a:graphic>
      </p:graphicFrame>
      <p:sp>
        <p:nvSpPr>
          <p:cNvPr id="7" name="6 Rectángulo"/>
          <p:cNvSpPr/>
          <p:nvPr/>
        </p:nvSpPr>
        <p:spPr>
          <a:xfrm>
            <a:off x="2214546" y="642918"/>
            <a:ext cx="4500594" cy="338554"/>
          </a:xfrm>
          <a:prstGeom prst="rect">
            <a:avLst/>
          </a:prstGeom>
        </p:spPr>
        <p:txBody>
          <a:bodyPr wrap="square">
            <a:spAutoFit/>
          </a:bodyPr>
          <a:lstStyle/>
          <a:p>
            <a:pPr algn="ctr"/>
            <a:r>
              <a:rPr lang="es-ES" sz="1600" b="1" i="0" spc="50" dirty="0" smtClean="0">
                <a:ln w="11430"/>
                <a:latin typeface="+mn-lt"/>
              </a:rPr>
              <a:t>Grafica de consumo de aceites</a:t>
            </a:r>
            <a:endParaRPr lang="es-ES" sz="1600" b="1" i="0" spc="50" dirty="0">
              <a:ln w="11430"/>
              <a:latin typeface="+mn-lt"/>
            </a:endParaRPr>
          </a:p>
        </p:txBody>
      </p:sp>
      <p:graphicFrame>
        <p:nvGraphicFramePr>
          <p:cNvPr id="8" name="7 Gráfico"/>
          <p:cNvGraphicFramePr/>
          <p:nvPr>
            <p:extLst>
              <p:ext uri="{D42A27DB-BD31-4B8C-83A1-F6EECF244321}">
                <p14:modId xmlns="" xmlns:p14="http://schemas.microsoft.com/office/powerpoint/2010/main" val="3720407618"/>
              </p:ext>
            </p:extLst>
          </p:nvPr>
        </p:nvGraphicFramePr>
        <p:xfrm>
          <a:off x="4750595" y="2708920"/>
          <a:ext cx="3929090" cy="3429024"/>
        </p:xfrm>
        <a:graphic>
          <a:graphicData uri="http://schemas.openxmlformats.org/drawingml/2006/chart">
            <c:chart xmlns:c="http://schemas.openxmlformats.org/drawingml/2006/chart" xmlns:r="http://schemas.openxmlformats.org/officeDocument/2006/relationships" r:id="rId4"/>
          </a:graphicData>
        </a:graphic>
      </p:graphicFrame>
      <p:sp>
        <p:nvSpPr>
          <p:cNvPr id="9" name="8 Rectángulo"/>
          <p:cNvSpPr/>
          <p:nvPr/>
        </p:nvSpPr>
        <p:spPr>
          <a:xfrm>
            <a:off x="142844" y="1214422"/>
            <a:ext cx="4500594" cy="338554"/>
          </a:xfrm>
          <a:prstGeom prst="rect">
            <a:avLst/>
          </a:prstGeom>
        </p:spPr>
        <p:txBody>
          <a:bodyPr wrap="square">
            <a:spAutoFit/>
          </a:bodyPr>
          <a:lstStyle/>
          <a:p>
            <a:pPr algn="ctr"/>
            <a:r>
              <a:rPr lang="es-ES" sz="1600" b="1" i="0" spc="50" dirty="0" smtClean="0">
                <a:ln w="11430"/>
                <a:latin typeface="+mn-lt"/>
              </a:rPr>
              <a:t>Aceite de usado en el mes de Enero 2014</a:t>
            </a:r>
            <a:endParaRPr lang="es-ES" sz="1600" b="1" i="0" spc="50" dirty="0">
              <a:ln w="11430"/>
              <a:latin typeface="+mn-lt"/>
            </a:endParaRPr>
          </a:p>
        </p:txBody>
      </p:sp>
      <p:sp>
        <p:nvSpPr>
          <p:cNvPr id="10" name="9 Rectángulo"/>
          <p:cNvSpPr/>
          <p:nvPr/>
        </p:nvSpPr>
        <p:spPr>
          <a:xfrm>
            <a:off x="4357686" y="1214422"/>
            <a:ext cx="4500594" cy="338554"/>
          </a:xfrm>
          <a:prstGeom prst="rect">
            <a:avLst/>
          </a:prstGeom>
        </p:spPr>
        <p:txBody>
          <a:bodyPr wrap="square">
            <a:spAutoFit/>
          </a:bodyPr>
          <a:lstStyle/>
          <a:p>
            <a:pPr algn="ctr"/>
            <a:r>
              <a:rPr lang="es-ES" sz="1600" b="1" i="0" spc="50" dirty="0" smtClean="0">
                <a:ln w="11430"/>
                <a:latin typeface="+mn-lt"/>
              </a:rPr>
              <a:t>Aceite usado en el mes de Febrero 2014</a:t>
            </a:r>
            <a:endParaRPr lang="es-ES" sz="1600" b="1" i="0" spc="50" dirty="0">
              <a:ln w="11430"/>
              <a:latin typeface="+mn-lt"/>
            </a:endParaRPr>
          </a:p>
        </p:txBody>
      </p:sp>
    </p:spTree>
    <p:extLst>
      <p:ext uri="{BB962C8B-B14F-4D97-AF65-F5344CB8AC3E}">
        <p14:creationId xmlns="" xmlns:p14="http://schemas.microsoft.com/office/powerpoint/2010/main" val="15601390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95508" y="201019"/>
            <a:ext cx="4500594" cy="338554"/>
          </a:xfrm>
          <a:prstGeom prst="rect">
            <a:avLst/>
          </a:prstGeom>
        </p:spPr>
        <p:txBody>
          <a:bodyPr wrap="square">
            <a:spAutoFit/>
          </a:bodyPr>
          <a:lstStyle/>
          <a:p>
            <a:pPr algn="ctr"/>
            <a:r>
              <a:rPr lang="es-ES" sz="1600" b="1" i="0" spc="50" dirty="0" smtClean="0">
                <a:ln w="11430"/>
                <a:latin typeface="+mn-lt"/>
              </a:rPr>
              <a:t>Taller de </a:t>
            </a:r>
            <a:r>
              <a:rPr lang="es-ES" sz="1600" b="1" i="0" spc="50" dirty="0">
                <a:ln w="11430"/>
                <a:latin typeface="+mn-lt"/>
              </a:rPr>
              <a:t>M</a:t>
            </a:r>
            <a:r>
              <a:rPr lang="es-ES" sz="1600" b="1" i="0" spc="50" dirty="0" smtClean="0">
                <a:ln w="11430"/>
                <a:latin typeface="+mn-lt"/>
              </a:rPr>
              <a:t>antenimiento </a:t>
            </a:r>
            <a:r>
              <a:rPr lang="es-ES" sz="1600" b="1" i="0" spc="50" dirty="0">
                <a:ln w="11430"/>
                <a:latin typeface="+mn-lt"/>
              </a:rPr>
              <a:t>M</a:t>
            </a:r>
            <a:r>
              <a:rPr lang="es-ES" sz="1600" b="1" i="0" spc="50" dirty="0" smtClean="0">
                <a:ln w="11430"/>
                <a:latin typeface="+mn-lt"/>
              </a:rPr>
              <a:t>unicipal</a:t>
            </a:r>
            <a:endParaRPr lang="es-ES" sz="1600" b="1" i="0" spc="50" dirty="0">
              <a:ln w="11430"/>
              <a:latin typeface="+mn-lt"/>
            </a:endParaRPr>
          </a:p>
        </p:txBody>
      </p:sp>
      <p:sp>
        <p:nvSpPr>
          <p:cNvPr id="7" name="6 Rectángulo"/>
          <p:cNvSpPr/>
          <p:nvPr/>
        </p:nvSpPr>
        <p:spPr>
          <a:xfrm>
            <a:off x="2214546" y="642918"/>
            <a:ext cx="4500594" cy="338554"/>
          </a:xfrm>
          <a:prstGeom prst="rect">
            <a:avLst/>
          </a:prstGeom>
        </p:spPr>
        <p:txBody>
          <a:bodyPr wrap="square">
            <a:spAutoFit/>
          </a:bodyPr>
          <a:lstStyle/>
          <a:p>
            <a:pPr algn="ctr"/>
            <a:r>
              <a:rPr lang="es-ES" sz="1600" b="1" i="0" spc="50" dirty="0" smtClean="0">
                <a:ln w="11430"/>
                <a:latin typeface="+mn-lt"/>
              </a:rPr>
              <a:t>Grafica de consumo de aceites</a:t>
            </a:r>
            <a:endParaRPr lang="es-ES" sz="1600" b="1" i="0" spc="50" dirty="0">
              <a:ln w="11430"/>
              <a:latin typeface="+mn-lt"/>
            </a:endParaRPr>
          </a:p>
        </p:txBody>
      </p:sp>
      <p:sp>
        <p:nvSpPr>
          <p:cNvPr id="10" name="9 Rectángulo"/>
          <p:cNvSpPr/>
          <p:nvPr/>
        </p:nvSpPr>
        <p:spPr>
          <a:xfrm>
            <a:off x="2143108" y="1214422"/>
            <a:ext cx="4500594" cy="338554"/>
          </a:xfrm>
          <a:prstGeom prst="rect">
            <a:avLst/>
          </a:prstGeom>
        </p:spPr>
        <p:txBody>
          <a:bodyPr wrap="square">
            <a:spAutoFit/>
          </a:bodyPr>
          <a:lstStyle/>
          <a:p>
            <a:pPr algn="ctr"/>
            <a:r>
              <a:rPr lang="es-ES" sz="1600" b="1" i="0" spc="50" dirty="0" smtClean="0">
                <a:ln w="11430"/>
                <a:latin typeface="+mn-lt"/>
              </a:rPr>
              <a:t>Aceite usado en el mes de Marzo 2014</a:t>
            </a:r>
            <a:endParaRPr lang="es-ES" sz="1600" b="1" i="0" spc="50" dirty="0">
              <a:ln w="11430"/>
              <a:latin typeface="+mn-lt"/>
            </a:endParaRPr>
          </a:p>
        </p:txBody>
      </p:sp>
      <p:graphicFrame>
        <p:nvGraphicFramePr>
          <p:cNvPr id="11" name="10 Gráfico"/>
          <p:cNvGraphicFramePr/>
          <p:nvPr/>
        </p:nvGraphicFramePr>
        <p:xfrm>
          <a:off x="1481116" y="1909752"/>
          <a:ext cx="5572164" cy="4000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604973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p:nvPr/>
        </p:nvGraphicFramePr>
        <p:xfrm>
          <a:off x="285720" y="1643050"/>
          <a:ext cx="4071966" cy="34290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nvGraphicFramePr>
        <p:xfrm>
          <a:off x="4643438" y="1643050"/>
          <a:ext cx="4071966" cy="3429024"/>
        </p:xfrm>
        <a:graphic>
          <a:graphicData uri="http://schemas.openxmlformats.org/drawingml/2006/chart">
            <c:chart xmlns:c="http://schemas.openxmlformats.org/drawingml/2006/chart" xmlns:r="http://schemas.openxmlformats.org/officeDocument/2006/relationships" r:id="rId3"/>
          </a:graphicData>
        </a:graphic>
      </p:graphicFrame>
      <p:sp>
        <p:nvSpPr>
          <p:cNvPr id="8" name="7 Rectángulo"/>
          <p:cNvSpPr/>
          <p:nvPr/>
        </p:nvSpPr>
        <p:spPr>
          <a:xfrm>
            <a:off x="2295508" y="201019"/>
            <a:ext cx="4500594" cy="338554"/>
          </a:xfrm>
          <a:prstGeom prst="rect">
            <a:avLst/>
          </a:prstGeom>
        </p:spPr>
        <p:txBody>
          <a:bodyPr wrap="square">
            <a:spAutoFit/>
          </a:bodyPr>
          <a:lstStyle/>
          <a:p>
            <a:pPr algn="ctr"/>
            <a:r>
              <a:rPr lang="es-ES" sz="1600" b="1" spc="50" dirty="0" smtClean="0">
                <a:ln w="11430"/>
                <a:effectLst>
                  <a:outerShdw blurRad="76200" dist="50800" dir="5400000" algn="tl" rotWithShape="0">
                    <a:srgbClr val="000000">
                      <a:alpha val="65000"/>
                    </a:srgbClr>
                  </a:outerShdw>
                </a:effectLst>
                <a:latin typeface="Calibri" pitchFamily="34" charset="0"/>
              </a:rPr>
              <a:t>Taller de </a:t>
            </a:r>
            <a:r>
              <a:rPr lang="es-ES" sz="1600" b="1" spc="50" dirty="0">
                <a:ln w="11430"/>
                <a:effectLst>
                  <a:outerShdw blurRad="76200" dist="50800" dir="5400000" algn="tl" rotWithShape="0">
                    <a:srgbClr val="000000">
                      <a:alpha val="65000"/>
                    </a:srgbClr>
                  </a:outerShdw>
                </a:effectLst>
                <a:latin typeface="Calibri" pitchFamily="34" charset="0"/>
              </a:rPr>
              <a:t>M</a:t>
            </a:r>
            <a:r>
              <a:rPr lang="es-ES" sz="1600" b="1" spc="50" dirty="0" smtClean="0">
                <a:ln w="11430"/>
                <a:effectLst>
                  <a:outerShdw blurRad="76200" dist="50800" dir="5400000" algn="tl" rotWithShape="0">
                    <a:srgbClr val="000000">
                      <a:alpha val="65000"/>
                    </a:srgbClr>
                  </a:outerShdw>
                </a:effectLst>
                <a:latin typeface="Calibri" pitchFamily="34" charset="0"/>
              </a:rPr>
              <a:t>antenimiento </a:t>
            </a:r>
            <a:r>
              <a:rPr lang="es-ES" sz="1600" b="1" spc="50" dirty="0">
                <a:ln w="11430"/>
                <a:effectLst>
                  <a:outerShdw blurRad="76200" dist="50800" dir="5400000" algn="tl" rotWithShape="0">
                    <a:srgbClr val="000000">
                      <a:alpha val="65000"/>
                    </a:srgbClr>
                  </a:outerShdw>
                </a:effectLst>
                <a:latin typeface="Calibri" pitchFamily="34" charset="0"/>
              </a:rPr>
              <a:t>M</a:t>
            </a:r>
            <a:r>
              <a:rPr lang="es-ES" sz="1600" b="1" spc="50" dirty="0" smtClean="0">
                <a:ln w="11430"/>
                <a:effectLst>
                  <a:outerShdw blurRad="76200" dist="50800" dir="5400000" algn="tl" rotWithShape="0">
                    <a:srgbClr val="000000">
                      <a:alpha val="65000"/>
                    </a:srgbClr>
                  </a:outerShdw>
                </a:effectLst>
                <a:latin typeface="Calibri" pitchFamily="34" charset="0"/>
              </a:rPr>
              <a:t>unicipal</a:t>
            </a:r>
            <a:endParaRPr lang="es-ES" sz="1600" b="1" spc="50" dirty="0">
              <a:ln w="11430"/>
              <a:effectLst>
                <a:outerShdw blurRad="76200" dist="50800" dir="5400000" algn="tl" rotWithShape="0">
                  <a:srgbClr val="000000">
                    <a:alpha val="65000"/>
                  </a:srgbClr>
                </a:outerShdw>
              </a:effectLst>
              <a:latin typeface="Calibri" pitchFamily="34" charset="0"/>
            </a:endParaRPr>
          </a:p>
        </p:txBody>
      </p:sp>
      <p:sp>
        <p:nvSpPr>
          <p:cNvPr id="9" name="8 Rectángulo"/>
          <p:cNvSpPr/>
          <p:nvPr/>
        </p:nvSpPr>
        <p:spPr>
          <a:xfrm>
            <a:off x="2214546" y="642918"/>
            <a:ext cx="4500594" cy="584775"/>
          </a:xfrm>
          <a:prstGeom prst="rect">
            <a:avLst/>
          </a:prstGeom>
        </p:spPr>
        <p:txBody>
          <a:bodyPr wrap="square">
            <a:spAutoFit/>
          </a:bodyPr>
          <a:lstStyle/>
          <a:p>
            <a:pPr algn="ctr"/>
            <a:r>
              <a:rPr lang="es-ES" sz="1600" b="1" spc="50" dirty="0" smtClean="0">
                <a:ln w="11430"/>
                <a:effectLst>
                  <a:outerShdw blurRad="76200" dist="50800" dir="5400000" algn="tl" rotWithShape="0">
                    <a:srgbClr val="000000">
                      <a:alpha val="65000"/>
                    </a:srgbClr>
                  </a:outerShdw>
                </a:effectLst>
                <a:latin typeface="Calibri" pitchFamily="34" charset="0"/>
              </a:rPr>
              <a:t>Comportamiento grafico de consumo de aceite por tipo</a:t>
            </a:r>
            <a:endParaRPr lang="es-ES" sz="1600" b="1" spc="50" dirty="0">
              <a:ln w="11430"/>
              <a:effectLst>
                <a:outerShdw blurRad="76200" dist="50800" dir="5400000" algn="tl" rotWithShape="0">
                  <a:srgbClr val="000000">
                    <a:alpha val="65000"/>
                  </a:srgbClr>
                </a:outerShdw>
              </a:effectLst>
              <a:latin typeface="Calibri" pitchFamily="34" charset="0"/>
            </a:endParaRPr>
          </a:p>
        </p:txBody>
      </p:sp>
      <p:sp>
        <p:nvSpPr>
          <p:cNvPr id="10" name="9 CuadroTexto"/>
          <p:cNvSpPr txBox="1"/>
          <p:nvPr/>
        </p:nvSpPr>
        <p:spPr>
          <a:xfrm>
            <a:off x="714348" y="5157192"/>
            <a:ext cx="7572428" cy="1631216"/>
          </a:xfrm>
          <a:prstGeom prst="rect">
            <a:avLst/>
          </a:prstGeom>
          <a:noFill/>
        </p:spPr>
        <p:txBody>
          <a:bodyPr wrap="square" rtlCol="0">
            <a:spAutoFit/>
          </a:bodyPr>
          <a:lstStyle/>
          <a:p>
            <a:r>
              <a:rPr lang="es-ES" sz="2000" dirty="0" smtClean="0"/>
              <a:t>Se han comprado 57 litros de aceite para mantener las unidades en operación, cabe mencionar que los niveles de aceite de los motores actualmente se encuentran en el mínimo permitido para su funcionamiento. De no surtirse el aceite se dañaran las unidades y se incrementaran los gastos por reparación</a:t>
            </a:r>
            <a:endParaRPr lang="es-MX" sz="2000" dirty="0"/>
          </a:p>
        </p:txBody>
      </p:sp>
      <p:sp>
        <p:nvSpPr>
          <p:cNvPr id="11" name="10 Rectángulo"/>
          <p:cNvSpPr/>
          <p:nvPr/>
        </p:nvSpPr>
        <p:spPr>
          <a:xfrm>
            <a:off x="0" y="1142984"/>
            <a:ext cx="4500594" cy="338554"/>
          </a:xfrm>
          <a:prstGeom prst="rect">
            <a:avLst/>
          </a:prstGeom>
        </p:spPr>
        <p:txBody>
          <a:bodyPr wrap="square">
            <a:spAutoFit/>
          </a:bodyPr>
          <a:lstStyle/>
          <a:p>
            <a:pPr algn="ctr"/>
            <a:r>
              <a:rPr lang="es-ES" sz="1600" b="1" spc="50" dirty="0" smtClean="0">
                <a:ln w="11430"/>
                <a:effectLst>
                  <a:outerShdw blurRad="76200" dist="50800" dir="5400000" algn="tl" rotWithShape="0">
                    <a:srgbClr val="000000">
                      <a:alpha val="65000"/>
                    </a:srgbClr>
                  </a:outerShdw>
                </a:effectLst>
                <a:latin typeface="Calibri" pitchFamily="34" charset="0"/>
              </a:rPr>
              <a:t>ACEITE PARA MOTOR A DIESEL</a:t>
            </a:r>
            <a:endParaRPr lang="es-ES" sz="1600" b="1" spc="50" dirty="0">
              <a:ln w="11430"/>
              <a:effectLst>
                <a:outerShdw blurRad="76200" dist="50800" dir="5400000" algn="tl" rotWithShape="0">
                  <a:srgbClr val="000000">
                    <a:alpha val="65000"/>
                  </a:srgbClr>
                </a:outerShdw>
              </a:effectLst>
              <a:latin typeface="Calibri" pitchFamily="34" charset="0"/>
            </a:endParaRPr>
          </a:p>
        </p:txBody>
      </p:sp>
      <p:sp>
        <p:nvSpPr>
          <p:cNvPr id="12" name="11 Rectángulo"/>
          <p:cNvSpPr/>
          <p:nvPr/>
        </p:nvSpPr>
        <p:spPr>
          <a:xfrm>
            <a:off x="4357686" y="1142984"/>
            <a:ext cx="4500594" cy="338554"/>
          </a:xfrm>
          <a:prstGeom prst="rect">
            <a:avLst/>
          </a:prstGeom>
        </p:spPr>
        <p:txBody>
          <a:bodyPr wrap="square">
            <a:spAutoFit/>
          </a:bodyPr>
          <a:lstStyle/>
          <a:p>
            <a:pPr algn="ctr"/>
            <a:r>
              <a:rPr lang="es-ES" sz="1600" b="1" spc="50" dirty="0" smtClean="0">
                <a:ln w="11430"/>
                <a:effectLst>
                  <a:outerShdw blurRad="76200" dist="50800" dir="5400000" algn="tl" rotWithShape="0">
                    <a:srgbClr val="000000">
                      <a:alpha val="65000"/>
                    </a:srgbClr>
                  </a:outerShdw>
                </a:effectLst>
                <a:latin typeface="Calibri" pitchFamily="34" charset="0"/>
              </a:rPr>
              <a:t>ACEITE PARA MOTOR A GASOLINA</a:t>
            </a:r>
            <a:endParaRPr lang="es-ES" sz="1600" b="1" spc="50" dirty="0">
              <a:ln w="11430"/>
              <a:effectLst>
                <a:outerShdw blurRad="76200" dist="50800" dir="5400000" algn="tl" rotWithShape="0">
                  <a:srgbClr val="000000">
                    <a:alpha val="65000"/>
                  </a:srgbClr>
                </a:outerShdw>
              </a:effectLst>
              <a:latin typeface="Calibri" pitchFamily="34" charset="0"/>
            </a:endParaRPr>
          </a:p>
        </p:txBody>
      </p:sp>
    </p:spTree>
    <p:extLst>
      <p:ext uri="{BB962C8B-B14F-4D97-AF65-F5344CB8AC3E}">
        <p14:creationId xmlns="" xmlns:p14="http://schemas.microsoft.com/office/powerpoint/2010/main" val="15241904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857224" y="1428736"/>
            <a:ext cx="10358510" cy="973927"/>
          </a:xfrm>
        </p:spPr>
        <p:txBody>
          <a:bodyPr/>
          <a:lstStyle>
            <a:extLst/>
          </a:lstStyle>
          <a:p>
            <a:r>
              <a:rPr sz="3200" smtClean="0">
                <a:solidFill>
                  <a:schemeClr val="accent1"/>
                </a:solidFill>
              </a:rPr>
              <a:t>Departamento de mantenimiento publico</a:t>
            </a:r>
            <a:endParaRPr lang="es-ES" sz="3200" dirty="0"/>
          </a:p>
        </p:txBody>
      </p:sp>
      <p:sp>
        <p:nvSpPr>
          <p:cNvPr id="5" name="Rectangle 4"/>
          <p:cNvSpPr>
            <a:spLocks noGrp="1"/>
          </p:cNvSpPr>
          <p:nvPr>
            <p:ph type="body" idx="1"/>
          </p:nvPr>
        </p:nvSpPr>
        <p:spPr/>
        <p:txBody>
          <a:bodyPr/>
          <a:lstStyle>
            <a:extLst/>
          </a:lstStyle>
          <a:p>
            <a:r>
              <a:rPr lang="es-ES" dirty="0" smtClean="0"/>
              <a:t>Ernesto González</a:t>
            </a:r>
          </a:p>
          <a:p>
            <a:r>
              <a:rPr smtClean="0"/>
              <a:t>Mantenimiento Publico </a:t>
            </a:r>
            <a:endParaRPr lang="es-ES" dirty="0"/>
          </a:p>
        </p:txBody>
      </p:sp>
      <p:sp>
        <p:nvSpPr>
          <p:cNvPr id="6" name="Rectangle 3"/>
          <p:cNvSpPr txBox="1">
            <a:spLocks/>
          </p:cNvSpPr>
          <p:nvPr/>
        </p:nvSpPr>
        <p:spPr>
          <a:xfrm>
            <a:off x="2928926" y="1785926"/>
            <a:ext cx="4357718" cy="1974059"/>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lang="es-MX" sz="3200" b="1" cap="all" spc="-150" dirty="0" smtClean="0">
                <a:ln/>
                <a:solidFill>
                  <a:schemeClr val="accent1"/>
                </a:solidFill>
                <a:effectLst>
                  <a:reflection blurRad="12700" stA="50000" endPos="50000" dir="5400000" sy="-100000" rotWithShape="0"/>
                </a:effectLst>
                <a:latin typeface="+mj-lt"/>
                <a:ea typeface="+mj-ea"/>
                <a:cs typeface="+mj-cs"/>
              </a:rPr>
              <a:t>A</a:t>
            </a:r>
            <a:r>
              <a:rPr sz="3200" b="1" cap="all" spc="-150" smtClean="0">
                <a:ln/>
                <a:solidFill>
                  <a:schemeClr val="accent1"/>
                </a:solidFill>
                <a:effectLst>
                  <a:reflection blurRad="12700" stA="50000" endPos="50000" dir="5400000" sy="-100000" rotWithShape="0"/>
                </a:effectLst>
                <a:latin typeface="+mj-lt"/>
                <a:ea typeface="+mj-ea"/>
                <a:cs typeface="+mj-cs"/>
              </a:rPr>
              <a:t>dministracion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sz="3200" b="1" i="0" u="none" strike="noStrike" kern="1200" cap="all" spc="-150" normalizeH="0" baseline="0" noProof="0" smtClean="0">
                <a:ln/>
                <a:solidFill>
                  <a:schemeClr val="accent1"/>
                </a:solidFill>
                <a:effectLst>
                  <a:reflection blurRad="12700" stA="50000" endPos="50000" dir="5400000" sy="-100000" rotWithShape="0"/>
                </a:effectLst>
                <a:uLnTx/>
                <a:uFillTx/>
                <a:latin typeface="+mj-lt"/>
                <a:ea typeface="+mj-ea"/>
                <a:cs typeface="+mj-cs"/>
              </a:rPr>
              <a:t>            2012-2015</a:t>
            </a:r>
            <a:endParaRPr kumimoji="0" lang="es-ES" sz="3200" b="1" i="0" u="none" strike="noStrike" kern="1200" cap="all" spc="-150" normalizeH="0" baseline="0" noProof="0" dirty="0">
              <a:ln/>
              <a:solidFill>
                <a:schemeClr val="tx1"/>
              </a:solidFill>
              <a:effectLst>
                <a:reflection blurRad="12700" stA="50000" endPos="50000" dir="5400000" sy="-100000" rotWithShape="0"/>
              </a:effectLst>
              <a:uLnTx/>
              <a:uFillTx/>
              <a:latin typeface="+mj-lt"/>
              <a:ea typeface="+mj-ea"/>
              <a:cs typeface="+mj-cs"/>
            </a:endParaRPr>
          </a:p>
        </p:txBody>
      </p:sp>
      <p:sp>
        <p:nvSpPr>
          <p:cNvPr id="7" name="Rectangle 3"/>
          <p:cNvSpPr txBox="1">
            <a:spLocks/>
          </p:cNvSpPr>
          <p:nvPr/>
        </p:nvSpPr>
        <p:spPr>
          <a:xfrm>
            <a:off x="714348" y="0"/>
            <a:ext cx="8429652" cy="973927"/>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sz="3200" b="1" cap="all" spc="-150" smtClean="0">
                <a:ln/>
                <a:solidFill>
                  <a:schemeClr val="accent1"/>
                </a:solidFill>
                <a:effectLst>
                  <a:reflection blurRad="12700" stA="50000" endPos="50000" dir="5400000" sy="-100000" rotWithShape="0"/>
                </a:effectLst>
                <a:latin typeface="+mj-lt"/>
                <a:ea typeface="+mj-ea"/>
                <a:cs typeface="+mj-cs"/>
              </a:rPr>
              <a:t>Acciones de   MARZO</a:t>
            </a:r>
            <a:endParaRPr kumimoji="0" lang="es-ES" sz="3200" b="1" i="0" u="none" strike="noStrike" kern="1200" cap="all" spc="-150" normalizeH="0" baseline="0" noProof="0" dirty="0">
              <a:ln/>
              <a:solidFill>
                <a:schemeClr val="tx1"/>
              </a:solidFill>
              <a:effectLst>
                <a:reflection blurRad="12700" stA="50000" endPos="50000" dir="5400000" sy="-100000" rotWithShape="0"/>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Gráfico"/>
          <p:cNvGraphicFramePr/>
          <p:nvPr>
            <p:extLst>
              <p:ext uri="{D42A27DB-BD31-4B8C-83A1-F6EECF244321}">
                <p14:modId xmlns="" xmlns:p14="http://schemas.microsoft.com/office/powerpoint/2010/main" val="729023978"/>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 xmlns:p14="http://schemas.microsoft.com/office/powerpoint/2010/main" val="2274243180"/>
              </p:ext>
            </p:extLst>
          </p:nvPr>
        </p:nvGraphicFramePr>
        <p:xfrm>
          <a:off x="0" y="0"/>
          <a:ext cx="9144000" cy="7143526"/>
        </p:xfrm>
        <a:graphic>
          <a:graphicData uri="http://schemas.openxmlformats.org/drawingml/2006/table">
            <a:tbl>
              <a:tblPr firstRow="1" bandRow="1">
                <a:tableStyleId>{5C22544A-7EE6-4342-B048-85BDC9FD1C3A}</a:tableStyleId>
              </a:tblPr>
              <a:tblGrid>
                <a:gridCol w="2119956"/>
                <a:gridCol w="1488435"/>
                <a:gridCol w="1012374"/>
                <a:gridCol w="925090"/>
                <a:gridCol w="691952"/>
                <a:gridCol w="830341"/>
                <a:gridCol w="756089"/>
                <a:gridCol w="627092"/>
                <a:gridCol w="692671"/>
              </a:tblGrid>
              <a:tr h="7780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lt1"/>
                          </a:solidFill>
                          <a:latin typeface="+mn-lt"/>
                          <a:ea typeface="+mn-ea"/>
                          <a:cs typeface="+mn-cs"/>
                        </a:rPr>
                        <a:t>Acción /</a:t>
                      </a:r>
                      <a:r>
                        <a:rPr lang="es-MX" sz="1200" b="1" kern="1200" baseline="0" dirty="0" smtClean="0">
                          <a:solidFill>
                            <a:schemeClr val="lt1"/>
                          </a:solidFill>
                          <a:latin typeface="+mn-lt"/>
                          <a:ea typeface="+mn-ea"/>
                          <a:cs typeface="+mn-cs"/>
                        </a:rPr>
                        <a:t> Descripción</a:t>
                      </a:r>
                      <a:endParaRPr lang="es-MX" sz="1200" b="1" kern="1200" dirty="0" smtClean="0">
                        <a:solidFill>
                          <a:schemeClr val="lt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lt1"/>
                          </a:solidFill>
                          <a:latin typeface="+mn-lt"/>
                          <a:ea typeface="+mn-ea"/>
                          <a:cs typeface="+mn-cs"/>
                        </a:rPr>
                        <a:t>Recursos</a:t>
                      </a:r>
                      <a:r>
                        <a:rPr lang="es-MX" sz="1200" b="1" kern="1200" baseline="0" dirty="0" smtClean="0">
                          <a:solidFill>
                            <a:schemeClr val="lt1"/>
                          </a:solidFill>
                          <a:latin typeface="+mn-lt"/>
                          <a:ea typeface="+mn-ea"/>
                          <a:cs typeface="+mn-cs"/>
                        </a:rPr>
                        <a:t> Utilizados</a:t>
                      </a:r>
                      <a:endParaRPr lang="es-MX" sz="1200" b="1" kern="1200" dirty="0">
                        <a:solidFill>
                          <a:schemeClr val="lt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lt1"/>
                          </a:solidFill>
                          <a:latin typeface="+mn-lt"/>
                          <a:ea typeface="+mn-ea"/>
                          <a:cs typeface="+mn-cs"/>
                        </a:rPr>
                        <a:t>Ubicación</a:t>
                      </a:r>
                      <a:endParaRPr lang="es-MX" sz="1200" b="1" kern="1200" dirty="0">
                        <a:solidFill>
                          <a:schemeClr val="lt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lt1"/>
                          </a:solidFill>
                          <a:latin typeface="+mn-lt"/>
                          <a:ea typeface="+mn-ea"/>
                          <a:cs typeface="+mn-cs"/>
                        </a:rPr>
                        <a:t>Objetivo</a:t>
                      </a:r>
                      <a:r>
                        <a:rPr lang="es-MX" sz="1200" b="1" kern="1200" baseline="0" dirty="0" smtClean="0">
                          <a:solidFill>
                            <a:schemeClr val="lt1"/>
                          </a:solidFill>
                          <a:latin typeface="+mn-lt"/>
                          <a:ea typeface="+mn-ea"/>
                          <a:cs typeface="+mn-cs"/>
                        </a:rPr>
                        <a:t> / Meta</a:t>
                      </a:r>
                      <a:endParaRPr lang="es-MX" sz="1200" b="1" kern="1200" dirty="0">
                        <a:solidFill>
                          <a:schemeClr val="lt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lt1"/>
                          </a:solidFill>
                          <a:latin typeface="+mn-lt"/>
                          <a:ea typeface="+mn-ea"/>
                          <a:cs typeface="+mn-cs"/>
                        </a:rPr>
                        <a:t>Avance del mes anterior</a:t>
                      </a:r>
                      <a:endParaRPr lang="es-MX" sz="1200" b="1" kern="1200" dirty="0">
                        <a:solidFill>
                          <a:schemeClr val="lt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lt1"/>
                          </a:solidFill>
                          <a:latin typeface="+mn-lt"/>
                          <a:ea typeface="+mn-ea"/>
                          <a:cs typeface="+mn-cs"/>
                        </a:rPr>
                        <a:t>Avance</a:t>
                      </a:r>
                      <a:r>
                        <a:rPr lang="es-MX" sz="1200" b="1" kern="1200" baseline="0" dirty="0" smtClean="0">
                          <a:solidFill>
                            <a:schemeClr val="lt1"/>
                          </a:solidFill>
                          <a:latin typeface="+mn-lt"/>
                          <a:ea typeface="+mn-ea"/>
                          <a:cs typeface="+mn-cs"/>
                        </a:rPr>
                        <a:t>  del mes actual</a:t>
                      </a:r>
                      <a:endParaRPr lang="es-MX" sz="1200" b="1" kern="1200" dirty="0">
                        <a:solidFill>
                          <a:schemeClr val="lt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lt1"/>
                          </a:solidFill>
                          <a:latin typeface="+mn-lt"/>
                          <a:ea typeface="+mn-ea"/>
                          <a:cs typeface="+mn-cs"/>
                        </a:rPr>
                        <a:t>Total</a:t>
                      </a:r>
                      <a:r>
                        <a:rPr lang="es-MX" sz="1200" b="1" kern="1200" baseline="0" dirty="0" smtClean="0">
                          <a:solidFill>
                            <a:schemeClr val="lt1"/>
                          </a:solidFill>
                          <a:latin typeface="+mn-lt"/>
                          <a:ea typeface="+mn-ea"/>
                          <a:cs typeface="+mn-cs"/>
                        </a:rPr>
                        <a:t> de avance</a:t>
                      </a:r>
                      <a:endParaRPr lang="es-MX" sz="1200" b="1" kern="1200" dirty="0">
                        <a:solidFill>
                          <a:schemeClr val="lt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lt1"/>
                          </a:solidFill>
                          <a:latin typeface="+mn-lt"/>
                          <a:ea typeface="+mn-ea"/>
                          <a:cs typeface="+mn-cs"/>
                        </a:rPr>
                        <a:t>%</a:t>
                      </a:r>
                      <a:r>
                        <a:rPr lang="es-MX" sz="1200" b="1" kern="1200" baseline="0" dirty="0" smtClean="0">
                          <a:solidFill>
                            <a:schemeClr val="lt1"/>
                          </a:solidFill>
                          <a:latin typeface="+mn-lt"/>
                          <a:ea typeface="+mn-ea"/>
                          <a:cs typeface="+mn-cs"/>
                        </a:rPr>
                        <a:t>  de avance</a:t>
                      </a:r>
                      <a:endParaRPr lang="es-MX" sz="1200" b="1" kern="1200" dirty="0">
                        <a:solidFill>
                          <a:schemeClr val="lt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lt1"/>
                          </a:solidFill>
                          <a:latin typeface="+mn-lt"/>
                          <a:ea typeface="+mn-ea"/>
                          <a:cs typeface="+mn-cs"/>
                        </a:rPr>
                        <a:t>Status</a:t>
                      </a:r>
                      <a:endParaRPr lang="es-MX" sz="1200" b="1" kern="1200" dirty="0">
                        <a:solidFill>
                          <a:schemeClr val="lt1"/>
                        </a:solidFill>
                        <a:latin typeface="+mn-lt"/>
                        <a:ea typeface="+mn-ea"/>
                        <a:cs typeface="+mn-cs"/>
                      </a:endParaRPr>
                    </a:p>
                  </a:txBody>
                  <a:tcPr anchor="ctr"/>
                </a:tc>
              </a:tr>
              <a:tr h="8788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100" b="1" i="0" u="none" strike="noStrike" baseline="0" dirty="0" smtClean="0">
                          <a:solidFill>
                            <a:srgbClr val="000000"/>
                          </a:solidFill>
                          <a:effectLst/>
                          <a:latin typeface="+mn-lt"/>
                        </a:rPr>
                        <a:t>LOS HUERTOS(COMPOSTA)</a:t>
                      </a:r>
                      <a:endParaRPr lang="es-MX" sz="1100" b="1" i="0" u="none" strike="noStrike" dirty="0" smtClean="0">
                        <a:solidFill>
                          <a:srgbClr val="000000"/>
                        </a:solidFill>
                        <a:effectLst/>
                        <a:latin typeface="+mn-lt"/>
                      </a:endParaRPr>
                    </a:p>
                  </a:txBody>
                  <a:tcPr anchor="ctr"/>
                </a:tc>
                <a:tc>
                  <a:txBody>
                    <a:bodyPr/>
                    <a:lstStyle/>
                    <a:p>
                      <a:pPr algn="ctr"/>
                      <a:r>
                        <a:rPr lang="es-MX" sz="1100" b="1" dirty="0" smtClean="0"/>
                        <a:t>1 Excavadora,</a:t>
                      </a:r>
                    </a:p>
                    <a:p>
                      <a:pPr algn="ctr"/>
                      <a:r>
                        <a:rPr lang="es-MX" sz="1100" b="1" dirty="0" err="1" smtClean="0"/>
                        <a:t>Rotomartillo</a:t>
                      </a:r>
                      <a:r>
                        <a:rPr lang="es-MX" sz="1100" b="1" dirty="0" smtClean="0"/>
                        <a:t>,</a:t>
                      </a:r>
                    </a:p>
                    <a:p>
                      <a:pPr algn="ctr"/>
                      <a:r>
                        <a:rPr lang="es-MX" sz="1100" b="1" dirty="0" smtClean="0"/>
                        <a:t>1 </a:t>
                      </a:r>
                      <a:r>
                        <a:rPr lang="es-MX" sz="1100" b="1" dirty="0" err="1" smtClean="0"/>
                        <a:t>Camion</a:t>
                      </a:r>
                      <a:r>
                        <a:rPr lang="es-MX" sz="1100" b="1" baseline="0" dirty="0" smtClean="0"/>
                        <a:t> de volteo</a:t>
                      </a:r>
                      <a:endParaRPr lang="es-MX" sz="1100" b="1" dirty="0" smtClean="0"/>
                    </a:p>
                    <a:p>
                      <a:pPr algn="ctr"/>
                      <a:endParaRPr lang="es-MX" sz="1100" b="1" dirty="0" smtClean="0"/>
                    </a:p>
                  </a:txBody>
                  <a:tcPr anchor="ctr"/>
                </a:tc>
                <a:tc>
                  <a:txBody>
                    <a:bodyPr/>
                    <a:lstStyle/>
                    <a:p>
                      <a:pPr algn="ctr"/>
                      <a:r>
                        <a:rPr lang="es-MX" sz="1100" b="1" baseline="0" dirty="0" smtClean="0"/>
                        <a:t>LOS HUERTOS</a:t>
                      </a:r>
                    </a:p>
                  </a:txBody>
                  <a:tcPr anchor="ctr"/>
                </a:tc>
                <a:tc>
                  <a:txBody>
                    <a:bodyPr/>
                    <a:lstStyle/>
                    <a:p>
                      <a:pPr algn="ctr"/>
                      <a:r>
                        <a:rPr lang="es-MX" sz="1100" b="1" dirty="0" smtClean="0"/>
                        <a:t>Hoyo </a:t>
                      </a:r>
                    </a:p>
                    <a:p>
                      <a:pPr algn="ctr"/>
                      <a:r>
                        <a:rPr lang="es-MX" sz="1100" b="1" dirty="0" smtClean="0"/>
                        <a:t>15</a:t>
                      </a:r>
                      <a:r>
                        <a:rPr lang="es-MX" sz="1100" b="1" baseline="0" dirty="0" smtClean="0"/>
                        <a:t> x 20</a:t>
                      </a:r>
                    </a:p>
                    <a:p>
                      <a:pPr algn="ctr"/>
                      <a:r>
                        <a:rPr lang="es-MX" sz="1100" b="1" baseline="0" dirty="0" smtClean="0"/>
                        <a:t>5 </a:t>
                      </a:r>
                      <a:r>
                        <a:rPr lang="es-MX" sz="1100" b="1" baseline="0" dirty="0" err="1" smtClean="0"/>
                        <a:t>mts</a:t>
                      </a:r>
                      <a:r>
                        <a:rPr lang="es-MX" sz="1100" b="1" baseline="0" dirty="0" smtClean="0"/>
                        <a:t>. Profundidad</a:t>
                      </a:r>
                      <a:endParaRPr lang="es-MX" sz="1100" b="1" dirty="0"/>
                    </a:p>
                  </a:txBody>
                  <a:tcPr anchor="ctr"/>
                </a:tc>
                <a:tc>
                  <a:txBody>
                    <a:bodyPr/>
                    <a:lstStyle/>
                    <a:p>
                      <a:pPr algn="ctr"/>
                      <a:r>
                        <a:rPr lang="es-MX" sz="1100" b="1" dirty="0" smtClean="0"/>
                        <a:t>24%</a:t>
                      </a:r>
                      <a:endParaRPr lang="es-MX" sz="1100" b="1" dirty="0"/>
                    </a:p>
                  </a:txBody>
                  <a:tcPr anchor="ctr"/>
                </a:tc>
                <a:tc>
                  <a:txBody>
                    <a:bodyPr/>
                    <a:lstStyle/>
                    <a:p>
                      <a:pPr algn="ctr"/>
                      <a:r>
                        <a:rPr lang="es-ES" sz="1100" b="1" dirty="0" smtClean="0"/>
                        <a:t>55%</a:t>
                      </a:r>
                      <a:endParaRPr lang="es-MX" sz="1100" b="1" dirty="0"/>
                    </a:p>
                  </a:txBody>
                  <a:tcPr anchor="ctr"/>
                </a:tc>
                <a:tc>
                  <a:txBody>
                    <a:bodyPr/>
                    <a:lstStyle/>
                    <a:p>
                      <a:pPr algn="ctr"/>
                      <a:r>
                        <a:rPr lang="es-ES" sz="1100" b="1" dirty="0" smtClean="0"/>
                        <a:t>100%</a:t>
                      </a:r>
                      <a:endParaRPr lang="es-MX" sz="1100" b="1" dirty="0"/>
                    </a:p>
                  </a:txBody>
                  <a:tcPr anchor="ctr"/>
                </a:tc>
                <a:tc>
                  <a:txBody>
                    <a:bodyPr/>
                    <a:lstStyle/>
                    <a:p>
                      <a:pPr algn="ctr"/>
                      <a:r>
                        <a:rPr lang="es-ES" sz="1100" b="1" dirty="0" smtClean="0"/>
                        <a:t>100%</a:t>
                      </a:r>
                      <a:endParaRPr lang="es-MX" sz="1100" b="1" dirty="0"/>
                    </a:p>
                  </a:txBody>
                  <a:tcPr anchor="ctr"/>
                </a:tc>
                <a:tc>
                  <a:txBody>
                    <a:bodyPr/>
                    <a:lstStyle/>
                    <a:p>
                      <a:pPr algn="ctr"/>
                      <a:r>
                        <a:rPr lang="es-ES" sz="1100" b="1" dirty="0" smtClean="0"/>
                        <a:t>TERMINADO</a:t>
                      </a:r>
                      <a:endParaRPr lang="es-MX" sz="1100" b="1" dirty="0"/>
                    </a:p>
                  </a:txBody>
                  <a:tcPr anchor="ctr">
                    <a:solidFill>
                      <a:schemeClr val="accent1">
                        <a:lumMod val="20000"/>
                        <a:lumOff val="80000"/>
                      </a:schemeClr>
                    </a:solidFill>
                  </a:tcPr>
                </a:tc>
              </a:tr>
              <a:tr h="7203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100" b="1" i="0" u="none" strike="noStrike" dirty="0" smtClean="0">
                          <a:solidFill>
                            <a:srgbClr val="000000"/>
                          </a:solidFill>
                          <a:effectLst/>
                          <a:latin typeface="+mn-lt"/>
                        </a:rPr>
                        <a:t>BRECHA LAS</a:t>
                      </a:r>
                      <a:r>
                        <a:rPr lang="es-MX" sz="1100" b="1" i="0" u="none" strike="noStrike" baseline="0" dirty="0" smtClean="0">
                          <a:solidFill>
                            <a:srgbClr val="000000"/>
                          </a:solidFill>
                          <a:effectLst/>
                          <a:latin typeface="+mn-lt"/>
                        </a:rPr>
                        <a:t> LAJAS EN</a:t>
                      </a:r>
                      <a:r>
                        <a:rPr lang="es-MX" sz="1100" b="1" i="0" u="none" strike="noStrike" dirty="0" smtClean="0">
                          <a:solidFill>
                            <a:srgbClr val="000000"/>
                          </a:solidFill>
                          <a:effectLst/>
                          <a:latin typeface="+mn-lt"/>
                        </a:rPr>
                        <a:t> LOMAS DEL SOL</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b="1" dirty="0" smtClean="0"/>
                        <a:t>MOTO CONFORMADORA  1 CAMIONES DE VOLTEO RETRO</a:t>
                      </a:r>
                      <a:endParaRPr lang="es-MX" sz="11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100" b="1" i="0" u="none" strike="noStrike" dirty="0" smtClean="0">
                          <a:solidFill>
                            <a:srgbClr val="000000"/>
                          </a:solidFill>
                          <a:effectLst/>
                          <a:latin typeface="+mn-lt"/>
                        </a:rPr>
                        <a:t>CAMINO A LAS LAJAS</a:t>
                      </a:r>
                    </a:p>
                    <a:p>
                      <a:pPr algn="ctr"/>
                      <a:endParaRPr lang="es-MX" sz="1100" b="1" dirty="0"/>
                    </a:p>
                  </a:txBody>
                  <a:tcPr anchor="ctr"/>
                </a:tc>
                <a:tc>
                  <a:txBody>
                    <a:bodyPr/>
                    <a:lstStyle/>
                    <a:p>
                      <a:pPr algn="ctr"/>
                      <a:r>
                        <a:rPr lang="es-MX" sz="1100" b="1" dirty="0" smtClean="0"/>
                        <a:t>2 KM</a:t>
                      </a:r>
                      <a:endParaRPr lang="es-MX" sz="1100" b="1" dirty="0"/>
                    </a:p>
                  </a:txBody>
                  <a:tcPr anchor="ctr"/>
                </a:tc>
                <a:tc>
                  <a:txBody>
                    <a:bodyPr/>
                    <a:lstStyle/>
                    <a:p>
                      <a:pPr algn="ctr"/>
                      <a:r>
                        <a:rPr lang="es-ES" sz="1100" b="1" dirty="0" smtClean="0"/>
                        <a:t>50%</a:t>
                      </a:r>
                      <a:endParaRPr lang="es-MX" sz="1100" b="1" dirty="0"/>
                    </a:p>
                  </a:txBody>
                  <a:tcPr anchor="ctr"/>
                </a:tc>
                <a:tc>
                  <a:txBody>
                    <a:bodyPr/>
                    <a:lstStyle/>
                    <a:p>
                      <a:pPr algn="ctr"/>
                      <a:r>
                        <a:rPr lang="es-MX" sz="1100" b="1" dirty="0" smtClean="0"/>
                        <a:t>30%</a:t>
                      </a:r>
                      <a:endParaRPr lang="es-MX" sz="1100" b="1" dirty="0"/>
                    </a:p>
                  </a:txBody>
                  <a:tcPr anchor="ctr"/>
                </a:tc>
                <a:tc>
                  <a:txBody>
                    <a:bodyPr/>
                    <a:lstStyle/>
                    <a:p>
                      <a:pPr algn="ctr"/>
                      <a:r>
                        <a:rPr lang="es-MX" sz="1100" b="1" dirty="0" smtClean="0"/>
                        <a:t>80%</a:t>
                      </a:r>
                      <a:endParaRPr lang="es-MX" sz="1100" b="1" dirty="0"/>
                    </a:p>
                  </a:txBody>
                  <a:tcPr anchor="ctr"/>
                </a:tc>
                <a:tc>
                  <a:txBody>
                    <a:bodyPr/>
                    <a:lstStyle/>
                    <a:p>
                      <a:pPr algn="ctr"/>
                      <a:r>
                        <a:rPr lang="es-MX" sz="1100" b="1" dirty="0" smtClean="0"/>
                        <a:t>80%</a:t>
                      </a:r>
                      <a:endParaRPr lang="es-MX" sz="1100" b="1" dirty="0"/>
                    </a:p>
                  </a:txBody>
                  <a:tcPr anchor="ctr"/>
                </a:tc>
                <a:tc>
                  <a:txBody>
                    <a:bodyPr/>
                    <a:lstStyle/>
                    <a:p>
                      <a:pPr algn="ctr"/>
                      <a:r>
                        <a:rPr lang="es-MX" sz="1100" b="1" dirty="0" smtClean="0"/>
                        <a:t>PROCESO</a:t>
                      </a:r>
                      <a:endParaRPr lang="es-MX" sz="1100" b="1" dirty="0"/>
                    </a:p>
                  </a:txBody>
                  <a:tcPr anchor="ctr">
                    <a:solidFill>
                      <a:schemeClr val="accent1">
                        <a:lumMod val="20000"/>
                        <a:lumOff val="80000"/>
                      </a:schemeClr>
                    </a:solidFill>
                  </a:tcPr>
                </a:tc>
              </a:tr>
              <a:tr h="8788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b="1" i="0" u="none" strike="noStrike" dirty="0" smtClean="0">
                          <a:solidFill>
                            <a:srgbClr val="000000"/>
                          </a:solidFill>
                          <a:effectLst/>
                          <a:latin typeface="+mn-lt"/>
                        </a:rPr>
                        <a:t>CAMINO</a:t>
                      </a:r>
                      <a:r>
                        <a:rPr lang="es-ES" sz="1100" b="1" i="0" u="none" strike="noStrike" baseline="0" dirty="0" smtClean="0">
                          <a:solidFill>
                            <a:srgbClr val="000000"/>
                          </a:solidFill>
                          <a:effectLst/>
                          <a:latin typeface="+mn-lt"/>
                        </a:rPr>
                        <a:t> HACIENDA SAN MARCOS</a:t>
                      </a:r>
                      <a:endParaRPr lang="es-MX" sz="1100" b="1" i="0" u="none" strike="noStrike" dirty="0" smtClean="0">
                        <a:solidFill>
                          <a:srgbClr val="000000"/>
                        </a:solidFill>
                        <a:effectLst/>
                        <a:latin typeface="+mn-lt"/>
                      </a:endParaRPr>
                    </a:p>
                  </a:txBody>
                  <a:tcPr anchor="ctr"/>
                </a:tc>
                <a:tc>
                  <a:txBody>
                    <a:bodyPr/>
                    <a:lstStyle/>
                    <a:p>
                      <a:pPr algn="ctr"/>
                      <a:r>
                        <a:rPr lang="es-ES" sz="1100" b="1" dirty="0" smtClean="0"/>
                        <a:t>1 MOTOCONFORMADORA</a:t>
                      </a:r>
                    </a:p>
                    <a:p>
                      <a:pPr algn="ctr"/>
                      <a:r>
                        <a:rPr lang="es-ES" sz="1100" b="1" dirty="0" smtClean="0"/>
                        <a:t>4</a:t>
                      </a:r>
                      <a:r>
                        <a:rPr lang="es-ES" sz="1100" b="1" baseline="0" dirty="0" smtClean="0"/>
                        <a:t> CAMIONES DE VOLTEO</a:t>
                      </a:r>
                      <a:endParaRPr lang="es-ES" sz="1100" b="1" dirty="0" smtClean="0"/>
                    </a:p>
                  </a:txBody>
                  <a:tcPr anchor="ctr"/>
                </a:tc>
                <a:tc>
                  <a:txBody>
                    <a:bodyPr/>
                    <a:lstStyle/>
                    <a:p>
                      <a:pPr algn="ctr"/>
                      <a:r>
                        <a:rPr lang="es-ES" sz="1100" b="1" dirty="0" smtClean="0"/>
                        <a:t>LOMAS</a:t>
                      </a:r>
                      <a:r>
                        <a:rPr lang="es-ES" sz="1100" b="1" baseline="0" dirty="0" smtClean="0"/>
                        <a:t> DEL SOL</a:t>
                      </a:r>
                      <a:endParaRPr lang="es-MX" sz="1100" b="1" dirty="0"/>
                    </a:p>
                  </a:txBody>
                  <a:tcPr anchor="ctr"/>
                </a:tc>
                <a:tc>
                  <a:txBody>
                    <a:bodyPr/>
                    <a:lstStyle/>
                    <a:p>
                      <a:pPr algn="ctr"/>
                      <a:r>
                        <a:rPr lang="es-ES" sz="1100" b="1" baseline="0" dirty="0" smtClean="0"/>
                        <a:t>1.2 KM LINEALES APROX</a:t>
                      </a:r>
                      <a:endParaRPr lang="es-MX" sz="1100" b="1" dirty="0"/>
                    </a:p>
                  </a:txBody>
                  <a:tcPr anchor="ctr"/>
                </a:tc>
                <a:tc>
                  <a:txBody>
                    <a:bodyPr/>
                    <a:lstStyle/>
                    <a:p>
                      <a:pPr algn="ctr"/>
                      <a:endParaRPr lang="es-MX" sz="1100" b="1" dirty="0"/>
                    </a:p>
                  </a:txBody>
                  <a:tcPr anchor="ctr"/>
                </a:tc>
                <a:tc>
                  <a:txBody>
                    <a:bodyPr/>
                    <a:lstStyle/>
                    <a:p>
                      <a:pPr algn="ctr"/>
                      <a:r>
                        <a:rPr lang="es-ES" sz="1100" b="1" dirty="0" smtClean="0"/>
                        <a:t>50%</a:t>
                      </a:r>
                      <a:endParaRPr lang="es-MX" sz="1100" b="1" dirty="0"/>
                    </a:p>
                  </a:txBody>
                  <a:tcPr anchor="ctr"/>
                </a:tc>
                <a:tc>
                  <a:txBody>
                    <a:bodyPr/>
                    <a:lstStyle/>
                    <a:p>
                      <a:pPr algn="ctr"/>
                      <a:r>
                        <a:rPr lang="es-ES" sz="1100" b="1" dirty="0" smtClean="0"/>
                        <a:t>50%</a:t>
                      </a:r>
                      <a:endParaRPr lang="es-MX" sz="1100" b="1" dirty="0"/>
                    </a:p>
                  </a:txBody>
                  <a:tcPr anchor="ctr"/>
                </a:tc>
                <a:tc>
                  <a:txBody>
                    <a:bodyPr/>
                    <a:lstStyle/>
                    <a:p>
                      <a:pPr algn="ctr"/>
                      <a:r>
                        <a:rPr lang="es-ES" sz="1100" b="1" dirty="0" smtClean="0"/>
                        <a:t>50%</a:t>
                      </a:r>
                      <a:endParaRPr lang="es-MX" sz="1100" b="1" dirty="0"/>
                    </a:p>
                  </a:txBody>
                  <a:tcPr anchor="ctr"/>
                </a:tc>
                <a:tc>
                  <a:txBody>
                    <a:bodyPr/>
                    <a:lstStyle/>
                    <a:p>
                      <a:pPr algn="ctr"/>
                      <a:r>
                        <a:rPr lang="es-ES" sz="1100" b="1" baseline="0" dirty="0" smtClean="0"/>
                        <a:t>PROCESO</a:t>
                      </a:r>
                      <a:endParaRPr lang="es-MX" sz="1100" b="1" dirty="0"/>
                    </a:p>
                  </a:txBody>
                  <a:tcPr anchor="ctr">
                    <a:solidFill>
                      <a:schemeClr val="accent1">
                        <a:lumMod val="20000"/>
                        <a:lumOff val="80000"/>
                      </a:schemeClr>
                    </a:solidFill>
                  </a:tcPr>
                </a:tc>
              </a:tr>
              <a:tr h="10373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100" b="1" i="0" u="none" strike="noStrike" dirty="0" smtClean="0">
                          <a:solidFill>
                            <a:srgbClr val="000000"/>
                          </a:solidFill>
                          <a:effectLst/>
                          <a:latin typeface="+mn-lt"/>
                        </a:rPr>
                        <a:t>ARROYO</a:t>
                      </a:r>
                      <a:r>
                        <a:rPr lang="es-MX" sz="1100" b="1" i="0" u="none" strike="noStrike" baseline="0" dirty="0" smtClean="0">
                          <a:solidFill>
                            <a:srgbClr val="000000"/>
                          </a:solidFill>
                          <a:effectLst/>
                          <a:latin typeface="+mn-lt"/>
                        </a:rPr>
                        <a:t> EL RANCHITO</a:t>
                      </a:r>
                    </a:p>
                    <a:p>
                      <a:pPr marL="0" marR="0" indent="0" algn="ctr" defTabSz="914400" rtl="0" eaLnBrk="1" fontAlgn="auto" latinLnBrk="0" hangingPunct="1">
                        <a:lnSpc>
                          <a:spcPct val="100000"/>
                        </a:lnSpc>
                        <a:spcBef>
                          <a:spcPts val="0"/>
                        </a:spcBef>
                        <a:spcAft>
                          <a:spcPts val="0"/>
                        </a:spcAft>
                        <a:buClrTx/>
                        <a:buSzTx/>
                        <a:buFontTx/>
                        <a:buNone/>
                        <a:tabLst/>
                        <a:defRPr/>
                      </a:pPr>
                      <a:r>
                        <a:rPr lang="es-ES" sz="1100" b="1" i="0" u="none" strike="noStrike" baseline="0" dirty="0" smtClean="0">
                          <a:solidFill>
                            <a:srgbClr val="000000"/>
                          </a:solidFill>
                          <a:effectLst/>
                          <a:latin typeface="+mn-lt"/>
                        </a:rPr>
                        <a:t>(MONTE KRISTAL)</a:t>
                      </a:r>
                      <a:endParaRPr lang="es-MX" sz="1100" b="1" i="0" u="none" strike="noStrike" dirty="0" smtClean="0">
                        <a:solidFill>
                          <a:srgbClr val="000000"/>
                        </a:solidFill>
                        <a:effectLst/>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100" b="1" dirty="0" smtClean="0"/>
                        <a:t> 1</a:t>
                      </a:r>
                      <a:r>
                        <a:rPr lang="es-MX" sz="1100" b="1" baseline="0" dirty="0" smtClean="0"/>
                        <a:t> </a:t>
                      </a:r>
                      <a:r>
                        <a:rPr lang="es-MX" sz="1100" b="1" dirty="0" smtClean="0"/>
                        <a:t>RETROEXCAVADORA,</a:t>
                      </a:r>
                    </a:p>
                    <a:p>
                      <a:pPr marL="0" marR="0" indent="0" algn="ctr" defTabSz="914400" rtl="0" eaLnBrk="1" fontAlgn="auto" latinLnBrk="0" hangingPunct="1">
                        <a:lnSpc>
                          <a:spcPct val="100000"/>
                        </a:lnSpc>
                        <a:spcBef>
                          <a:spcPts val="0"/>
                        </a:spcBef>
                        <a:spcAft>
                          <a:spcPts val="0"/>
                        </a:spcAft>
                        <a:buClrTx/>
                        <a:buSzTx/>
                        <a:buFontTx/>
                        <a:buNone/>
                        <a:tabLst/>
                        <a:defRPr/>
                      </a:pPr>
                      <a:r>
                        <a:rPr lang="es-ES" sz="1100" b="1" dirty="0" smtClean="0"/>
                        <a:t>3</a:t>
                      </a:r>
                      <a:r>
                        <a:rPr lang="es-ES" sz="1100" b="1" baseline="0" dirty="0" smtClean="0"/>
                        <a:t> CAMIONES DE VOLTEO</a:t>
                      </a:r>
                      <a:endParaRPr lang="es-MX" sz="1100" b="1" dirty="0" smtClean="0"/>
                    </a:p>
                    <a:p>
                      <a:pPr algn="ctr"/>
                      <a:endParaRPr lang="es-MX" sz="1100" b="1" dirty="0"/>
                    </a:p>
                  </a:txBody>
                  <a:tcPr anchor="ctr"/>
                </a:tc>
                <a:tc>
                  <a:txBody>
                    <a:bodyPr/>
                    <a:lstStyle/>
                    <a:p>
                      <a:pPr algn="ctr"/>
                      <a:r>
                        <a:rPr lang="es-MX" sz="1100" b="1" dirty="0" smtClean="0"/>
                        <a:t>MONTE KRISTAL</a:t>
                      </a:r>
                      <a:endParaRPr lang="es-MX" sz="1100" b="1" dirty="0"/>
                    </a:p>
                  </a:txBody>
                  <a:tcPr anchor="ctr"/>
                </a:tc>
                <a:tc>
                  <a:txBody>
                    <a:bodyPr/>
                    <a:lstStyle/>
                    <a:p>
                      <a:pPr algn="ctr"/>
                      <a:r>
                        <a:rPr lang="es-ES" sz="1100" b="1" dirty="0" smtClean="0"/>
                        <a:t>400 MTS APROX</a:t>
                      </a:r>
                      <a:endParaRPr lang="es-MX" sz="1100" b="1" dirty="0"/>
                    </a:p>
                  </a:txBody>
                  <a:tcPr anchor="ctr"/>
                </a:tc>
                <a:tc>
                  <a:txBody>
                    <a:bodyPr/>
                    <a:lstStyle/>
                    <a:p>
                      <a:pPr algn="ctr"/>
                      <a:r>
                        <a:rPr lang="es-MX" sz="1100" b="1" dirty="0" smtClean="0"/>
                        <a:t>70%</a:t>
                      </a:r>
                      <a:endParaRPr lang="es-MX" sz="1100" b="1" dirty="0"/>
                    </a:p>
                  </a:txBody>
                  <a:tcPr anchor="ctr"/>
                </a:tc>
                <a:tc>
                  <a:txBody>
                    <a:bodyPr/>
                    <a:lstStyle/>
                    <a:p>
                      <a:pPr algn="ctr"/>
                      <a:r>
                        <a:rPr lang="es-ES" sz="1100" b="1" dirty="0" smtClean="0"/>
                        <a:t>30%</a:t>
                      </a:r>
                      <a:endParaRPr lang="es-MX" sz="1100" b="1" dirty="0"/>
                    </a:p>
                  </a:txBody>
                  <a:tcPr anchor="ctr"/>
                </a:tc>
                <a:tc>
                  <a:txBody>
                    <a:bodyPr/>
                    <a:lstStyle/>
                    <a:p>
                      <a:pPr algn="ctr"/>
                      <a:r>
                        <a:rPr lang="es-ES" sz="1100" b="1" dirty="0" smtClean="0"/>
                        <a:t>100%</a:t>
                      </a:r>
                      <a:endParaRPr lang="es-MX" sz="1100" b="1" dirty="0"/>
                    </a:p>
                  </a:txBody>
                  <a:tcPr anchor="ctr"/>
                </a:tc>
                <a:tc>
                  <a:txBody>
                    <a:bodyPr/>
                    <a:lstStyle/>
                    <a:p>
                      <a:pPr algn="ctr"/>
                      <a:r>
                        <a:rPr lang="es-ES" sz="1100" b="1" dirty="0" smtClean="0"/>
                        <a:t>100%</a:t>
                      </a:r>
                      <a:endParaRPr lang="es-MX" sz="1100" b="1" dirty="0"/>
                    </a:p>
                  </a:txBody>
                  <a:tcPr anchor="ctr"/>
                </a:tc>
                <a:tc>
                  <a:txBody>
                    <a:bodyPr/>
                    <a:lstStyle/>
                    <a:p>
                      <a:pPr algn="ctr"/>
                      <a:r>
                        <a:rPr lang="es-MX" sz="1100" b="1" dirty="0" smtClean="0"/>
                        <a:t>TERMINADO</a:t>
                      </a:r>
                      <a:endParaRPr lang="es-MX" sz="1100" b="1" dirty="0"/>
                    </a:p>
                  </a:txBody>
                  <a:tcPr anchor="ctr">
                    <a:solidFill>
                      <a:schemeClr val="accent1">
                        <a:lumMod val="20000"/>
                        <a:lumOff val="80000"/>
                      </a:schemeClr>
                    </a:solidFill>
                  </a:tcPr>
                </a:tc>
              </a:tr>
              <a:tr h="5618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100" b="1" i="0" u="none" strike="noStrike" dirty="0" smtClean="0">
                          <a:solidFill>
                            <a:srgbClr val="000000"/>
                          </a:solidFill>
                          <a:effectLst/>
                          <a:latin typeface="+mn-lt"/>
                        </a:rPr>
                        <a:t>DEPORTIVO</a:t>
                      </a:r>
                      <a:r>
                        <a:rPr lang="es-MX" sz="1100" b="1" i="0" u="none" strike="noStrike" baseline="0" dirty="0" smtClean="0">
                          <a:solidFill>
                            <a:srgbClr val="000000"/>
                          </a:solidFill>
                          <a:effectLst/>
                          <a:latin typeface="+mn-lt"/>
                        </a:rPr>
                        <a:t> MAGDALENA</a:t>
                      </a:r>
                      <a:endParaRPr lang="es-MX" sz="1100" b="1" i="0" u="none" strike="noStrike" dirty="0" smtClean="0">
                        <a:solidFill>
                          <a:srgbClr val="000000"/>
                        </a:solidFill>
                        <a:effectLst/>
                        <a:latin typeface="+mn-lt"/>
                      </a:endParaRPr>
                    </a:p>
                  </a:txBody>
                  <a:tcPr anchor="ctr"/>
                </a:tc>
                <a:tc>
                  <a:txBody>
                    <a:bodyPr/>
                    <a:lstStyle/>
                    <a:p>
                      <a:pPr algn="ctr"/>
                      <a:r>
                        <a:rPr lang="es-MX" sz="1100" b="1" dirty="0" smtClean="0"/>
                        <a:t>1 RETRO,</a:t>
                      </a:r>
                      <a:r>
                        <a:rPr lang="es-MX" sz="1100" b="1" baseline="0" dirty="0" smtClean="0"/>
                        <a:t> 1 MOTO Y 2 CAMIONES DE VOLTEO</a:t>
                      </a:r>
                      <a:endParaRPr lang="es-MX" sz="1100" b="1" dirty="0"/>
                    </a:p>
                  </a:txBody>
                  <a:tcPr anchor="ctr"/>
                </a:tc>
                <a:tc>
                  <a:txBody>
                    <a:bodyPr/>
                    <a:lstStyle/>
                    <a:p>
                      <a:pPr algn="ctr"/>
                      <a:r>
                        <a:rPr lang="es-MX" sz="1100" b="1" dirty="0" smtClean="0"/>
                        <a:t>DEPORTIVO MAGDALENA</a:t>
                      </a:r>
                      <a:endParaRPr lang="es-MX" sz="1100" b="1" dirty="0"/>
                    </a:p>
                  </a:txBody>
                  <a:tcPr anchor="ctr"/>
                </a:tc>
                <a:tc>
                  <a:txBody>
                    <a:bodyPr/>
                    <a:lstStyle/>
                    <a:p>
                      <a:pPr algn="ctr"/>
                      <a:endParaRPr lang="es-MX" sz="1100" b="1" dirty="0"/>
                    </a:p>
                  </a:txBody>
                  <a:tcPr anchor="ctr"/>
                </a:tc>
                <a:tc>
                  <a:txBody>
                    <a:bodyPr/>
                    <a:lstStyle/>
                    <a:p>
                      <a:pPr algn="ctr"/>
                      <a:endParaRPr lang="es-MX" sz="1100" b="1" dirty="0"/>
                    </a:p>
                  </a:txBody>
                  <a:tcPr anchor="ctr"/>
                </a:tc>
                <a:tc>
                  <a:txBody>
                    <a:bodyPr/>
                    <a:lstStyle/>
                    <a:p>
                      <a:pPr algn="ctr"/>
                      <a:endParaRPr lang="es-MX" sz="1100" b="1" dirty="0"/>
                    </a:p>
                  </a:txBody>
                  <a:tcPr anchor="ctr"/>
                </a:tc>
                <a:tc>
                  <a:txBody>
                    <a:bodyPr/>
                    <a:lstStyle/>
                    <a:p>
                      <a:pPr algn="ctr"/>
                      <a:r>
                        <a:rPr lang="es-MX" sz="1100" b="1" dirty="0" smtClean="0"/>
                        <a:t>100%</a:t>
                      </a:r>
                      <a:endParaRPr lang="es-MX" sz="1100" b="1" dirty="0"/>
                    </a:p>
                  </a:txBody>
                  <a:tcPr anchor="ctr"/>
                </a:tc>
                <a:tc>
                  <a:txBody>
                    <a:bodyPr/>
                    <a:lstStyle/>
                    <a:p>
                      <a:pPr algn="ctr"/>
                      <a:r>
                        <a:rPr lang="es-MX" sz="1100" b="1" dirty="0" smtClean="0"/>
                        <a:t>100%</a:t>
                      </a:r>
                      <a:endParaRPr lang="es-MX" sz="1100" b="1" dirty="0"/>
                    </a:p>
                  </a:txBody>
                  <a:tcPr anchor="ctr"/>
                </a:tc>
                <a:tc>
                  <a:txBody>
                    <a:bodyPr/>
                    <a:lstStyle/>
                    <a:p>
                      <a:pPr algn="ctr"/>
                      <a:r>
                        <a:rPr lang="es-MX" sz="1100" b="1" dirty="0" smtClean="0"/>
                        <a:t>TERMINADO</a:t>
                      </a:r>
                      <a:endParaRPr lang="es-MX" sz="1100" b="1" dirty="0"/>
                    </a:p>
                  </a:txBody>
                  <a:tcPr anchor="ctr">
                    <a:solidFill>
                      <a:schemeClr val="accent1">
                        <a:lumMod val="20000"/>
                        <a:lumOff val="80000"/>
                      </a:schemeClr>
                    </a:solidFill>
                  </a:tcPr>
                </a:tc>
              </a:tr>
              <a:tr h="403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100" b="1" i="0" u="none" strike="noStrike" dirty="0" smtClean="0">
                          <a:solidFill>
                            <a:srgbClr val="000000"/>
                          </a:solidFill>
                          <a:effectLst/>
                          <a:latin typeface="+mn-lt"/>
                        </a:rPr>
                        <a:t>CHARCO  AZUL</a:t>
                      </a:r>
                    </a:p>
                  </a:txBody>
                  <a:tcPr anchor="ctr"/>
                </a:tc>
                <a:tc>
                  <a:txBody>
                    <a:bodyPr/>
                    <a:lstStyle/>
                    <a:p>
                      <a:pPr algn="ctr"/>
                      <a:r>
                        <a:rPr lang="es-MX" sz="1100" b="1" dirty="0" smtClean="0"/>
                        <a:t>1 RETRO</a:t>
                      </a:r>
                      <a:endParaRPr lang="es-MX" sz="1100" b="1" dirty="0"/>
                    </a:p>
                  </a:txBody>
                  <a:tcPr anchor="ctr"/>
                </a:tc>
                <a:tc>
                  <a:txBody>
                    <a:bodyPr/>
                    <a:lstStyle/>
                    <a:p>
                      <a:pPr algn="ctr"/>
                      <a:r>
                        <a:rPr lang="es-MX" sz="1100" b="1" dirty="0" smtClean="0"/>
                        <a:t>CHARCOAZUL</a:t>
                      </a:r>
                      <a:endParaRPr lang="es-MX" sz="1100" b="1" dirty="0"/>
                    </a:p>
                  </a:txBody>
                  <a:tcPr anchor="ctr"/>
                </a:tc>
                <a:tc>
                  <a:txBody>
                    <a:bodyPr/>
                    <a:lstStyle/>
                    <a:p>
                      <a:pPr algn="ctr"/>
                      <a:endParaRPr lang="es-MX" sz="1100" b="1" dirty="0"/>
                    </a:p>
                  </a:txBody>
                  <a:tcPr anchor="ctr"/>
                </a:tc>
                <a:tc>
                  <a:txBody>
                    <a:bodyPr/>
                    <a:lstStyle/>
                    <a:p>
                      <a:pPr algn="ctr"/>
                      <a:endParaRPr lang="es-MX" sz="1100" b="1" dirty="0"/>
                    </a:p>
                  </a:txBody>
                  <a:tcPr anchor="ctr"/>
                </a:tc>
                <a:tc>
                  <a:txBody>
                    <a:bodyPr/>
                    <a:lstStyle/>
                    <a:p>
                      <a:pPr algn="ctr"/>
                      <a:endParaRPr lang="es-MX" sz="1100" b="1" dirty="0"/>
                    </a:p>
                  </a:txBody>
                  <a:tcPr anchor="ctr"/>
                </a:tc>
                <a:tc>
                  <a:txBody>
                    <a:bodyPr/>
                    <a:lstStyle/>
                    <a:p>
                      <a:pPr algn="ctr"/>
                      <a:r>
                        <a:rPr lang="es-MX" sz="1100" b="1" dirty="0" smtClean="0"/>
                        <a:t>100%</a:t>
                      </a:r>
                      <a:endParaRPr lang="es-MX" sz="1100" b="1" dirty="0"/>
                    </a:p>
                  </a:txBody>
                  <a:tcPr anchor="ctr"/>
                </a:tc>
                <a:tc>
                  <a:txBody>
                    <a:bodyPr/>
                    <a:lstStyle/>
                    <a:p>
                      <a:pPr algn="ctr"/>
                      <a:r>
                        <a:rPr lang="es-MX" sz="1100" b="1" dirty="0" smtClean="0"/>
                        <a:t>100%</a:t>
                      </a:r>
                      <a:endParaRPr lang="es-MX" sz="1100" b="1" dirty="0"/>
                    </a:p>
                  </a:txBody>
                  <a:tcPr anchor="ctr"/>
                </a:tc>
                <a:tc>
                  <a:txBody>
                    <a:bodyPr/>
                    <a:lstStyle/>
                    <a:p>
                      <a:pPr algn="ctr"/>
                      <a:r>
                        <a:rPr lang="es-MX" sz="1100" b="1" dirty="0" smtClean="0"/>
                        <a:t>TERMINADO</a:t>
                      </a:r>
                      <a:endParaRPr lang="es-MX" sz="1100" b="1" dirty="0"/>
                    </a:p>
                  </a:txBody>
                  <a:tcPr anchor="ctr">
                    <a:solidFill>
                      <a:schemeClr val="accent1">
                        <a:lumMod val="20000"/>
                        <a:lumOff val="80000"/>
                      </a:schemeClr>
                    </a:solidFill>
                  </a:tcPr>
                </a:tc>
              </a:tr>
              <a:tr h="403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100" b="1" i="0" u="none" strike="noStrike" dirty="0" smtClean="0">
                          <a:solidFill>
                            <a:srgbClr val="000000"/>
                          </a:solidFill>
                          <a:effectLst/>
                          <a:latin typeface="+mn-lt"/>
                        </a:rPr>
                        <a:t>EJIDO</a:t>
                      </a:r>
                      <a:r>
                        <a:rPr lang="es-MX" sz="1100" b="1" i="0" u="none" strike="noStrike" baseline="0" dirty="0" smtClean="0">
                          <a:solidFill>
                            <a:srgbClr val="000000"/>
                          </a:solidFill>
                          <a:effectLst/>
                          <a:latin typeface="+mn-lt"/>
                        </a:rPr>
                        <a:t> CARRIZOS</a:t>
                      </a:r>
                      <a:endParaRPr lang="es-MX" sz="1100" b="1" i="0" u="none" strike="noStrike" dirty="0" smtClean="0">
                        <a:solidFill>
                          <a:srgbClr val="000000"/>
                        </a:solidFill>
                        <a:effectLst/>
                        <a:latin typeface="+mn-lt"/>
                      </a:endParaRPr>
                    </a:p>
                  </a:txBody>
                  <a:tcPr anchor="ctr"/>
                </a:tc>
                <a:tc>
                  <a:txBody>
                    <a:bodyPr/>
                    <a:lstStyle/>
                    <a:p>
                      <a:pPr algn="ctr"/>
                      <a:r>
                        <a:rPr lang="es-MX" sz="1100" b="1" dirty="0" smtClean="0"/>
                        <a:t>1 RETRO 3 TORTON</a:t>
                      </a:r>
                      <a:endParaRPr lang="es-MX" sz="1100" b="1" dirty="0"/>
                    </a:p>
                  </a:txBody>
                  <a:tcPr anchor="ctr"/>
                </a:tc>
                <a:tc>
                  <a:txBody>
                    <a:bodyPr/>
                    <a:lstStyle/>
                    <a:p>
                      <a:pPr algn="ctr"/>
                      <a:r>
                        <a:rPr lang="es-MX" sz="1100" b="1" dirty="0" smtClean="0"/>
                        <a:t>EJIDO CARRIZOS</a:t>
                      </a:r>
                      <a:endParaRPr lang="es-MX" sz="1100" b="1" dirty="0"/>
                    </a:p>
                  </a:txBody>
                  <a:tcPr anchor="ctr"/>
                </a:tc>
                <a:tc>
                  <a:txBody>
                    <a:bodyPr/>
                    <a:lstStyle/>
                    <a:p>
                      <a:pPr algn="ctr"/>
                      <a:r>
                        <a:rPr lang="es-MX" sz="1100" b="1" dirty="0" smtClean="0"/>
                        <a:t>VARIAS CALLES</a:t>
                      </a:r>
                      <a:endParaRPr lang="es-MX" sz="1100" b="1" dirty="0"/>
                    </a:p>
                  </a:txBody>
                  <a:tcPr anchor="ctr"/>
                </a:tc>
                <a:tc>
                  <a:txBody>
                    <a:bodyPr/>
                    <a:lstStyle/>
                    <a:p>
                      <a:pPr algn="ctr"/>
                      <a:endParaRPr lang="es-MX" sz="1100" b="1" dirty="0"/>
                    </a:p>
                  </a:txBody>
                  <a:tcPr anchor="ctr"/>
                </a:tc>
                <a:tc>
                  <a:txBody>
                    <a:bodyPr/>
                    <a:lstStyle/>
                    <a:p>
                      <a:pPr algn="ctr"/>
                      <a:r>
                        <a:rPr lang="es-MX" sz="1100" b="1" dirty="0" smtClean="0"/>
                        <a:t>30%</a:t>
                      </a:r>
                      <a:endParaRPr lang="es-MX" sz="1100" b="1" dirty="0"/>
                    </a:p>
                  </a:txBody>
                  <a:tcPr anchor="ctr"/>
                </a:tc>
                <a:tc>
                  <a:txBody>
                    <a:bodyPr/>
                    <a:lstStyle/>
                    <a:p>
                      <a:pPr algn="ctr"/>
                      <a:r>
                        <a:rPr lang="es-MX" sz="1100" b="1" dirty="0" smtClean="0"/>
                        <a:t>30%</a:t>
                      </a:r>
                      <a:endParaRPr lang="es-MX" sz="1100" b="1" dirty="0"/>
                    </a:p>
                  </a:txBody>
                  <a:tcPr anchor="ctr"/>
                </a:tc>
                <a:tc>
                  <a:txBody>
                    <a:bodyPr/>
                    <a:lstStyle/>
                    <a:p>
                      <a:pPr algn="ctr"/>
                      <a:r>
                        <a:rPr lang="es-MX" sz="1100" b="1" dirty="0" smtClean="0"/>
                        <a:t>30%</a:t>
                      </a:r>
                      <a:endParaRPr lang="es-MX" sz="1100" b="1" dirty="0"/>
                    </a:p>
                  </a:txBody>
                  <a:tcPr anchor="ctr"/>
                </a:tc>
                <a:tc>
                  <a:txBody>
                    <a:bodyPr/>
                    <a:lstStyle/>
                    <a:p>
                      <a:pPr algn="ctr"/>
                      <a:r>
                        <a:rPr lang="es-MX" sz="1100" b="1" baseline="0" dirty="0" smtClean="0"/>
                        <a:t>PROCESO</a:t>
                      </a:r>
                    </a:p>
                  </a:txBody>
                  <a:tcPr anchor="ctr">
                    <a:solidFill>
                      <a:schemeClr val="accent1">
                        <a:lumMod val="20000"/>
                        <a:lumOff val="80000"/>
                      </a:schemeClr>
                    </a:solidFill>
                  </a:tcPr>
                </a:tc>
              </a:tr>
              <a:tr h="11958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b="1" i="0" u="none" strike="noStrike" dirty="0" smtClean="0">
                          <a:solidFill>
                            <a:srgbClr val="000000"/>
                          </a:solidFill>
                          <a:effectLst/>
                          <a:latin typeface="+mn-lt"/>
                        </a:rPr>
                        <a:t>CALLE</a:t>
                      </a:r>
                      <a:r>
                        <a:rPr lang="es-ES" sz="1100" b="1" i="0" u="none" strike="noStrike" baseline="0" dirty="0" smtClean="0">
                          <a:solidFill>
                            <a:srgbClr val="000000"/>
                          </a:solidFill>
                          <a:effectLst/>
                          <a:latin typeface="+mn-lt"/>
                        </a:rPr>
                        <a:t> MONTE EVEREST</a:t>
                      </a:r>
                      <a:endParaRPr lang="es-MX" sz="1100" b="1" i="0" u="none" strike="noStrike" dirty="0" smtClean="0">
                        <a:solidFill>
                          <a:srgbClr val="000000"/>
                        </a:solidFill>
                        <a:effectLst/>
                        <a:latin typeface="+mn-lt"/>
                      </a:endParaRPr>
                    </a:p>
                  </a:txBody>
                  <a:tcPr anchor="ctr"/>
                </a:tc>
                <a:tc>
                  <a:txBody>
                    <a:bodyPr/>
                    <a:lstStyle/>
                    <a:p>
                      <a:pPr algn="ctr"/>
                      <a:r>
                        <a:rPr lang="es-ES" sz="1100" b="1" dirty="0" smtClean="0"/>
                        <a:t>1 RETROEXCAVADORA</a:t>
                      </a:r>
                      <a:r>
                        <a:rPr lang="es-ES" sz="1100" b="1" baseline="0" dirty="0" smtClean="0"/>
                        <a:t> 1 </a:t>
                      </a:r>
                      <a:r>
                        <a:rPr lang="es-ES" sz="1100" b="1" dirty="0" smtClean="0"/>
                        <a:t>MOTOCONFORMADORA</a:t>
                      </a:r>
                      <a:r>
                        <a:rPr lang="es-ES" sz="1100" b="1" baseline="0" dirty="0" smtClean="0"/>
                        <a:t>  </a:t>
                      </a:r>
                    </a:p>
                    <a:p>
                      <a:pPr algn="ctr"/>
                      <a:r>
                        <a:rPr lang="es-ES" sz="1100" b="1" baseline="0" dirty="0" smtClean="0"/>
                        <a:t>4 CAMIONES DE VOLTEO</a:t>
                      </a:r>
                      <a:endParaRPr lang="es-ES" sz="1100" b="1" dirty="0" smtClean="0"/>
                    </a:p>
                  </a:txBody>
                  <a:tcPr anchor="ctr"/>
                </a:tc>
                <a:tc>
                  <a:txBody>
                    <a:bodyPr/>
                    <a:lstStyle/>
                    <a:p>
                      <a:pPr algn="ctr"/>
                      <a:r>
                        <a:rPr lang="es-MX" sz="1100" b="1" dirty="0" smtClean="0"/>
                        <a:t>MONTE</a:t>
                      </a:r>
                      <a:r>
                        <a:rPr lang="es-MX" sz="1100" b="1" baseline="0" dirty="0" smtClean="0"/>
                        <a:t> EVEREST</a:t>
                      </a:r>
                      <a:endParaRPr lang="es-MX" sz="1100" b="1" dirty="0"/>
                    </a:p>
                  </a:txBody>
                  <a:tcPr anchor="ctr"/>
                </a:tc>
                <a:tc>
                  <a:txBody>
                    <a:bodyPr/>
                    <a:lstStyle/>
                    <a:p>
                      <a:pPr algn="ctr"/>
                      <a:r>
                        <a:rPr lang="es-ES" sz="1100" b="1" dirty="0" smtClean="0"/>
                        <a:t>1</a:t>
                      </a:r>
                      <a:r>
                        <a:rPr lang="es-ES" sz="1100" b="1" baseline="0" dirty="0" smtClean="0"/>
                        <a:t> KM APROX</a:t>
                      </a:r>
                    </a:p>
                    <a:p>
                      <a:pPr algn="ctr"/>
                      <a:r>
                        <a:rPr lang="es-ES" sz="1100" b="1" baseline="0" dirty="0" smtClean="0"/>
                        <a:t>(Se atendieron 3 oficios)</a:t>
                      </a:r>
                    </a:p>
                    <a:p>
                      <a:pPr algn="ctr"/>
                      <a:endParaRPr lang="es-MX" sz="1100" b="1" dirty="0"/>
                    </a:p>
                  </a:txBody>
                  <a:tcPr anchor="ctr"/>
                </a:tc>
                <a:tc>
                  <a:txBody>
                    <a:bodyPr/>
                    <a:lstStyle/>
                    <a:p>
                      <a:pPr algn="ctr"/>
                      <a:r>
                        <a:rPr lang="es-MX" sz="1100" b="1" dirty="0" smtClean="0"/>
                        <a:t>90%</a:t>
                      </a:r>
                      <a:endParaRPr lang="es-MX" sz="1100" b="1" dirty="0"/>
                    </a:p>
                  </a:txBody>
                  <a:tcPr anchor="ctr"/>
                </a:tc>
                <a:tc>
                  <a:txBody>
                    <a:bodyPr/>
                    <a:lstStyle/>
                    <a:p>
                      <a:pPr algn="ctr"/>
                      <a:r>
                        <a:rPr lang="es-ES" sz="1100" b="1" dirty="0" smtClean="0"/>
                        <a:t>10%</a:t>
                      </a:r>
                      <a:endParaRPr lang="es-MX" sz="1100" b="1" dirty="0"/>
                    </a:p>
                  </a:txBody>
                  <a:tcPr anchor="ctr"/>
                </a:tc>
                <a:tc>
                  <a:txBody>
                    <a:bodyPr/>
                    <a:lstStyle/>
                    <a:p>
                      <a:pPr algn="ctr"/>
                      <a:r>
                        <a:rPr lang="es-ES" sz="1100" b="1" dirty="0" smtClean="0"/>
                        <a:t>100%</a:t>
                      </a:r>
                      <a:endParaRPr lang="es-MX" sz="1100" b="1" dirty="0"/>
                    </a:p>
                  </a:txBody>
                  <a:tcPr anchor="ctr"/>
                </a:tc>
                <a:tc>
                  <a:txBody>
                    <a:bodyPr/>
                    <a:lstStyle/>
                    <a:p>
                      <a:pPr algn="ctr"/>
                      <a:r>
                        <a:rPr lang="es-ES" sz="1100" b="1" dirty="0" smtClean="0"/>
                        <a:t>100%</a:t>
                      </a:r>
                      <a:endParaRPr lang="es-MX" sz="1100" b="1" dirty="0"/>
                    </a:p>
                  </a:txBody>
                  <a:tcPr anchor="ctr"/>
                </a:tc>
                <a:tc>
                  <a:txBody>
                    <a:bodyPr/>
                    <a:lstStyle/>
                    <a:p>
                      <a:pPr algn="ctr"/>
                      <a:r>
                        <a:rPr lang="es-ES" sz="1100" b="1" dirty="0" smtClean="0"/>
                        <a:t>TERMINADO</a:t>
                      </a:r>
                    </a:p>
                  </a:txBody>
                  <a:tcPr anchor="ctr">
                    <a:solidFill>
                      <a:schemeClr val="accent1">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sp>
        <p:nvSpPr>
          <p:cNvPr id="2" name="1 Título"/>
          <p:cNvSpPr>
            <a:spLocks noGrp="1"/>
          </p:cNvSpPr>
          <p:nvPr>
            <p:ph type="title"/>
          </p:nvPr>
        </p:nvSpPr>
        <p:spPr/>
        <p:txBody>
          <a:bodyPr/>
          <a:lstStyle/>
          <a:p>
            <a:r>
              <a:rPr lang="es-MX" dirty="0" smtClean="0"/>
              <a:t>Ampliación Rancho Viejo</a:t>
            </a:r>
            <a:endParaRPr lang="es-MX" dirty="0"/>
          </a:p>
        </p:txBody>
      </p:sp>
      <p:graphicFrame>
        <p:nvGraphicFramePr>
          <p:cNvPr id="10" name="9 Tabla"/>
          <p:cNvGraphicFramePr>
            <a:graphicFrameLocks noGrp="1"/>
          </p:cNvGraphicFramePr>
          <p:nvPr/>
        </p:nvGraphicFramePr>
        <p:xfrm>
          <a:off x="2306837" y="1433060"/>
          <a:ext cx="4425403" cy="1203852"/>
        </p:xfrm>
        <a:graphic>
          <a:graphicData uri="http://schemas.openxmlformats.org/drawingml/2006/table">
            <a:tbl>
              <a:tblPr/>
              <a:tblGrid>
                <a:gridCol w="1425130"/>
                <a:gridCol w="1000091"/>
                <a:gridCol w="1000091"/>
                <a:gridCol w="1000091"/>
              </a:tblGrid>
              <a:tr h="401284">
                <a:tc gridSpan="4">
                  <a:txBody>
                    <a:bodyPr/>
                    <a:lstStyle/>
                    <a:p>
                      <a:pPr algn="ctr" fontAlgn="b"/>
                      <a:r>
                        <a:rPr lang="es-MX" sz="1100" b="0" i="0" u="none" strike="noStrike" dirty="0">
                          <a:solidFill>
                            <a:srgbClr val="000000"/>
                          </a:solidFill>
                          <a:latin typeface="Calibri"/>
                        </a:rPr>
                        <a:t>Ampliación Rancho Viejo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MX"/>
                    </a:p>
                  </a:txBody>
                  <a:tcPr/>
                </a:tc>
                <a:tc hMerge="1">
                  <a:txBody>
                    <a:bodyPr/>
                    <a:lstStyle/>
                    <a:p>
                      <a:endParaRPr lang="es-MX"/>
                    </a:p>
                  </a:txBody>
                  <a:tcPr/>
                </a:tc>
                <a:tc hMerge="1">
                  <a:txBody>
                    <a:bodyPr/>
                    <a:lstStyle/>
                    <a:p>
                      <a:endParaRPr lang="es-MX"/>
                    </a:p>
                  </a:txBody>
                  <a:tcPr/>
                </a:tc>
              </a:tr>
              <a:tr h="401284">
                <a:tc>
                  <a:txBody>
                    <a:bodyPr/>
                    <a:lstStyle/>
                    <a:p>
                      <a:pPr algn="ctr" fontAlgn="ctr"/>
                      <a:r>
                        <a:rPr lang="es-MX" sz="1100" b="0" i="0" u="none" strike="noStrike" dirty="0" smtClean="0">
                          <a:solidFill>
                            <a:srgbClr val="000000"/>
                          </a:solidFill>
                          <a:latin typeface="Calibri"/>
                        </a:rPr>
                        <a:t>Lámparas </a:t>
                      </a:r>
                      <a:r>
                        <a:rPr lang="es-MX" sz="1100" b="0" i="0" u="none" strike="noStrike" dirty="0">
                          <a:solidFill>
                            <a:srgbClr val="000000"/>
                          </a:solidFill>
                          <a:latin typeface="Calibri"/>
                        </a:rPr>
                        <a:t>Totales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Apagadas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Encendidas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Estatus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401284">
                <a:tc>
                  <a:txBody>
                    <a:bodyPr/>
                    <a:lstStyle/>
                    <a:p>
                      <a:pPr algn="ctr" fontAlgn="ctr"/>
                      <a:r>
                        <a:rPr lang="es-MX" sz="1100" b="0" i="0" u="none" strike="noStrike">
                          <a:solidFill>
                            <a:srgbClr val="000000"/>
                          </a:solidFill>
                          <a:latin typeface="Calibri"/>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latin typeface="Calibri"/>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latin typeface="Calibri"/>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latin typeface="Calibri"/>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10 CuadroTexto"/>
          <p:cNvSpPr txBox="1"/>
          <p:nvPr/>
        </p:nvSpPr>
        <p:spPr>
          <a:xfrm>
            <a:off x="1979712" y="1052736"/>
            <a:ext cx="5400600" cy="369332"/>
          </a:xfrm>
          <a:prstGeom prst="rect">
            <a:avLst/>
          </a:prstGeom>
          <a:noFill/>
        </p:spPr>
        <p:txBody>
          <a:bodyPr wrap="square" rtlCol="0">
            <a:spAutoFit/>
          </a:bodyPr>
          <a:lstStyle/>
          <a:p>
            <a:pPr>
              <a:buFont typeface="Wingdings" pitchFamily="2" charset="2"/>
              <a:buChar char="ü"/>
            </a:pPr>
            <a:r>
              <a:rPr lang="es-MX" dirty="0" smtClean="0"/>
              <a:t>Radiografía de la Colonia antes de Iniciar los trabajos</a:t>
            </a:r>
            <a:endParaRPr lang="es-MX" dirty="0"/>
          </a:p>
        </p:txBody>
      </p:sp>
      <p:pic>
        <p:nvPicPr>
          <p:cNvPr id="12" name="Picture 2" descr="C:\Users\Jose\Desktop\Rancho Viejo\Imagen 060.jpg"/>
          <p:cNvPicPr>
            <a:picLocks noChangeAspect="1" noChangeArrowheads="1"/>
          </p:cNvPicPr>
          <p:nvPr/>
        </p:nvPicPr>
        <p:blipFill>
          <a:blip r:embed="rId3" cstate="print"/>
          <a:srcRect/>
          <a:stretch>
            <a:fillRect/>
          </a:stretch>
        </p:blipFill>
        <p:spPr bwMode="auto">
          <a:xfrm>
            <a:off x="1187624" y="2852936"/>
            <a:ext cx="2808312" cy="1728192"/>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3" name="Picture 4" descr="C:\Users\Jose\Desktop\Rancho Viejo\Imagen 062.jpg"/>
          <p:cNvPicPr>
            <a:picLocks noChangeAspect="1" noChangeArrowheads="1"/>
          </p:cNvPicPr>
          <p:nvPr/>
        </p:nvPicPr>
        <p:blipFill>
          <a:blip r:embed="rId4" cstate="print"/>
          <a:srcRect/>
          <a:stretch>
            <a:fillRect/>
          </a:stretch>
        </p:blipFill>
        <p:spPr bwMode="auto">
          <a:xfrm>
            <a:off x="5220072" y="2852936"/>
            <a:ext cx="2808312" cy="1728192"/>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4" name="Picture 5" descr="C:\Users\Jose\Desktop\Rancho Viejo\Imagen 059.jpg"/>
          <p:cNvPicPr>
            <a:picLocks noChangeAspect="1" noChangeArrowheads="1"/>
          </p:cNvPicPr>
          <p:nvPr/>
        </p:nvPicPr>
        <p:blipFill>
          <a:blip r:embed="rId5" cstate="print"/>
          <a:srcRect/>
          <a:stretch>
            <a:fillRect/>
          </a:stretch>
        </p:blipFill>
        <p:spPr bwMode="auto">
          <a:xfrm>
            <a:off x="1187624" y="5013176"/>
            <a:ext cx="2808312" cy="1728192"/>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5" name="Picture 6" descr="C:\Users\Jose\Desktop\Rancho Viejo\Imagen 065.jpg"/>
          <p:cNvPicPr>
            <a:picLocks noChangeAspect="1" noChangeArrowheads="1"/>
          </p:cNvPicPr>
          <p:nvPr/>
        </p:nvPicPr>
        <p:blipFill>
          <a:blip r:embed="rId6" cstate="print"/>
          <a:srcRect/>
          <a:stretch>
            <a:fillRect/>
          </a:stretch>
        </p:blipFill>
        <p:spPr bwMode="auto">
          <a:xfrm>
            <a:off x="5220072" y="5013176"/>
            <a:ext cx="2808312" cy="1728192"/>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sp>
        <p:nvSpPr>
          <p:cNvPr id="17" name="16 CuadroTexto"/>
          <p:cNvSpPr txBox="1"/>
          <p:nvPr/>
        </p:nvSpPr>
        <p:spPr>
          <a:xfrm>
            <a:off x="3203848" y="4581128"/>
            <a:ext cx="2520280" cy="461665"/>
          </a:xfrm>
          <a:prstGeom prst="rect">
            <a:avLst/>
          </a:prstGeom>
          <a:noFill/>
        </p:spPr>
        <p:txBody>
          <a:bodyPr wrap="square" rtlCol="0">
            <a:spAutoFit/>
          </a:bodyPr>
          <a:lstStyle/>
          <a:p>
            <a:pPr algn="ctr"/>
            <a:r>
              <a:rPr lang="es-MX" sz="2400" dirty="0" smtClean="0">
                <a:solidFill>
                  <a:srgbClr val="0070C0"/>
                </a:solidFill>
              </a:rPr>
              <a:t>Juárez </a:t>
            </a:r>
            <a:r>
              <a:rPr lang="es-MX" sz="2400" dirty="0" smtClean="0">
                <a:solidFill>
                  <a:srgbClr val="0070C0"/>
                </a:solidFill>
                <a:latin typeface="Lucida Calligraphy" pitchFamily="66" charset="0"/>
              </a:rPr>
              <a:t>Cambia</a:t>
            </a:r>
            <a:endParaRPr lang="es-MX" sz="2400" dirty="0">
              <a:solidFill>
                <a:srgbClr val="0070C0"/>
              </a:solidFill>
              <a:latin typeface="Lucida Calligraphy" pitchFamily="66" charset="0"/>
            </a:endParaRPr>
          </a:p>
        </p:txBody>
      </p:sp>
      <p:pic>
        <p:nvPicPr>
          <p:cNvPr id="18" name="Picture 2" descr="C:\Users\tomas garza\Desktop\JUAREZ.gif"/>
          <p:cNvPicPr>
            <a:picLocks noChangeAspect="1" noChangeArrowheads="1"/>
          </p:cNvPicPr>
          <p:nvPr/>
        </p:nvPicPr>
        <p:blipFill>
          <a:blip r:embed="rId7" cstate="print"/>
          <a:srcRect/>
          <a:stretch>
            <a:fillRect/>
          </a:stretch>
        </p:blipFill>
        <p:spPr bwMode="auto">
          <a:xfrm>
            <a:off x="7255827" y="8800"/>
            <a:ext cx="1852677" cy="1620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p:cNvSpPr>
          <p:nvPr/>
        </p:nvSpPr>
        <p:spPr>
          <a:xfrm>
            <a:off x="428596" y="285728"/>
            <a:ext cx="8429652" cy="973927"/>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lang="es-MX" sz="3200" b="1" cap="all" spc="-150" dirty="0" smtClean="0">
                <a:ln/>
                <a:effectLst>
                  <a:reflection blurRad="12700" stA="50000" endPos="50000" dir="5400000" sy="-100000" rotWithShape="0"/>
                </a:effectLst>
                <a:latin typeface="+mj-lt"/>
                <a:ea typeface="+mj-ea"/>
                <a:cs typeface="+mj-cs"/>
              </a:rPr>
              <a:t>L</a:t>
            </a:r>
            <a:r>
              <a:rPr sz="3200" b="1" cap="all" spc="-150" smtClean="0">
                <a:ln/>
                <a:effectLst>
                  <a:reflection blurRad="12700" stA="50000" endPos="50000" dir="5400000" sy="-100000" rotWithShape="0"/>
                </a:effectLst>
                <a:latin typeface="+mj-lt"/>
                <a:ea typeface="+mj-ea"/>
                <a:cs typeface="+mj-cs"/>
              </a:rPr>
              <a:t>os huertos (C</a:t>
            </a:r>
            <a:r>
              <a:rPr lang="es-MX" sz="3200" b="1" cap="all" spc="-150" dirty="0" smtClean="0">
                <a:ln/>
                <a:effectLst>
                  <a:reflection blurRad="12700" stA="50000" endPos="50000" dir="5400000" sy="-100000" rotWithShape="0"/>
                </a:effectLst>
                <a:latin typeface="+mj-lt"/>
                <a:ea typeface="+mj-ea"/>
                <a:cs typeface="+mj-cs"/>
              </a:rPr>
              <a:t>o</a:t>
            </a:r>
            <a:r>
              <a:rPr sz="3200" b="1" cap="all" spc="-150" smtClean="0">
                <a:ln/>
                <a:effectLst>
                  <a:reflection blurRad="12700" stA="50000" endPos="50000" dir="5400000" sy="-100000" rotWithShape="0"/>
                </a:effectLst>
                <a:latin typeface="+mj-lt"/>
                <a:ea typeface="+mj-ea"/>
                <a:cs typeface="+mj-cs"/>
              </a:rPr>
              <a:t>mposta)</a:t>
            </a:r>
            <a:endParaRPr kumimoji="0" lang="es-ES" sz="3200" b="1" i="0" u="none" strike="noStrike" kern="1200" cap="all" spc="-150" normalizeH="0" baseline="0" noProof="0" dirty="0">
              <a:ln/>
              <a:solidFill>
                <a:schemeClr val="tx1"/>
              </a:solidFill>
              <a:effectLst>
                <a:reflection blurRad="12700" stA="50000" endPos="50000" dir="5400000" sy="-100000" rotWithShape="0"/>
              </a:effectLst>
              <a:uLnTx/>
              <a:uFillTx/>
              <a:latin typeface="+mj-lt"/>
              <a:ea typeface="+mj-ea"/>
              <a:cs typeface="+mj-cs"/>
            </a:endParaRPr>
          </a:p>
        </p:txBody>
      </p:sp>
      <p:sp>
        <p:nvSpPr>
          <p:cNvPr id="11" name="10 CuadroTexto"/>
          <p:cNvSpPr txBox="1"/>
          <p:nvPr/>
        </p:nvSpPr>
        <p:spPr>
          <a:xfrm>
            <a:off x="714348" y="1857364"/>
            <a:ext cx="7786742" cy="3539430"/>
          </a:xfrm>
          <a:prstGeom prst="rect">
            <a:avLst/>
          </a:prstGeom>
          <a:noFill/>
        </p:spPr>
        <p:txBody>
          <a:bodyPr wrap="square" rtlCol="0">
            <a:spAutoFit/>
          </a:bodyPr>
          <a:lstStyle/>
          <a:p>
            <a:pPr>
              <a:buClr>
                <a:srgbClr val="FFFFFF"/>
              </a:buClr>
              <a:buFont typeface="Wingdings" pitchFamily="2" charset="2"/>
              <a:buChar char="Ø"/>
            </a:pPr>
            <a:r>
              <a:rPr lang="es-MX" sz="2800" dirty="0" smtClean="0"/>
              <a:t>Apoyando a la Dirección de Ornato y Forestación realizamos un pozo para composta con medidas 15 x 20, 5 </a:t>
            </a:r>
            <a:r>
              <a:rPr lang="es-MX" sz="2800" dirty="0" err="1" smtClean="0"/>
              <a:t>mts</a:t>
            </a:r>
            <a:r>
              <a:rPr lang="es-MX" sz="2800" dirty="0" smtClean="0"/>
              <a:t> de profundidad con una rampa de acceso para las camionetas de Ornato</a:t>
            </a:r>
          </a:p>
          <a:p>
            <a:pPr>
              <a:buClr>
                <a:srgbClr val="FFFFFF"/>
              </a:buClr>
              <a:buFont typeface="Wingdings" pitchFamily="2" charset="2"/>
              <a:buChar char="Ø"/>
            </a:pPr>
            <a:r>
              <a:rPr lang="es-MX" sz="2800" dirty="0" smtClean="0"/>
              <a:t>Se utilizaron un Roto martillo hidráulico una retroexcavadora para cargar material y un 1 camión de volteo para retirar la tierra amarilla</a:t>
            </a:r>
          </a:p>
          <a:p>
            <a:pPr>
              <a:buClr>
                <a:srgbClr val="FFFFFF"/>
              </a:buClr>
              <a:buFont typeface="Wingdings" pitchFamily="2" charset="2"/>
              <a:buChar char="Ø"/>
            </a:pPr>
            <a:r>
              <a:rPr lang="es-MX" sz="2800" dirty="0" smtClean="0"/>
              <a:t>Actualmente ya se encuentra en uso.</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p:cNvSpPr>
          <p:nvPr/>
        </p:nvSpPr>
        <p:spPr>
          <a:xfrm>
            <a:off x="428596" y="285728"/>
            <a:ext cx="8429652" cy="973927"/>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all" spc="-150" normalizeH="0" baseline="0" noProof="0" dirty="0" smtClean="0">
                <a:ln/>
                <a:solidFill>
                  <a:schemeClr val="tx1"/>
                </a:solidFill>
                <a:effectLst>
                  <a:reflection blurRad="12700" stA="50000" endPos="50000" dir="5400000" sy="-100000" rotWithShape="0"/>
                </a:effectLst>
                <a:uLnTx/>
                <a:uFillTx/>
                <a:latin typeface="+mj-lt"/>
                <a:ea typeface="+mj-ea"/>
                <a:cs typeface="+mj-cs"/>
              </a:rPr>
              <a:t>                              </a:t>
            </a:r>
            <a:r>
              <a:rPr sz="3200" b="1" cap="all" spc="-150" smtClean="0">
                <a:ln/>
                <a:effectLst>
                  <a:reflection blurRad="12700" stA="50000" endPos="50000" dir="5400000" sy="-100000" rotWithShape="0"/>
                </a:effectLst>
                <a:latin typeface="+mj-lt"/>
                <a:ea typeface="+mj-ea"/>
                <a:cs typeface="+mj-cs"/>
              </a:rPr>
              <a:t>Col. 16 de septiembre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3200" b="1" i="0" u="none" strike="noStrike" kern="1200" cap="all" spc="-150" normalizeH="0" noProof="0" dirty="0" smtClean="0">
                <a:ln/>
                <a:solidFill>
                  <a:schemeClr val="tx1"/>
                </a:solidFill>
                <a:effectLst>
                  <a:reflection blurRad="12700" stA="50000" endPos="50000" dir="5400000" sy="-100000" rotWithShape="0"/>
                </a:effectLst>
                <a:uLnTx/>
                <a:uFillTx/>
                <a:latin typeface="+mj-lt"/>
                <a:ea typeface="+mj-ea"/>
                <a:cs typeface="+mj-cs"/>
              </a:rPr>
              <a:t>                 camino h</a:t>
            </a:r>
            <a:r>
              <a:rPr kumimoji="0" sz="3200" b="1" i="0" u="none" strike="noStrike" kern="1200" cap="all" spc="-150" normalizeH="0" noProof="0" smtClean="0">
                <a:ln/>
                <a:solidFill>
                  <a:schemeClr val="tx1"/>
                </a:solidFill>
                <a:effectLst>
                  <a:reflection blurRad="12700" stA="50000" endPos="50000" dir="5400000" sy="-100000" rotWithShape="0"/>
                </a:effectLst>
                <a:uLnTx/>
                <a:uFillTx/>
                <a:latin typeface="+mj-lt"/>
                <a:ea typeface="+mj-ea"/>
                <a:cs typeface="+mj-cs"/>
              </a:rPr>
              <a:t>acienda </a:t>
            </a:r>
            <a:r>
              <a:rPr sz="3200" b="1" cap="all" spc="-150" smtClean="0">
                <a:ln/>
                <a:effectLst>
                  <a:reflection blurRad="12700" stA="50000" endPos="50000" dir="5400000" sy="-100000" rotWithShape="0"/>
                </a:effectLst>
                <a:latin typeface="+mj-lt"/>
                <a:ea typeface="+mj-ea"/>
                <a:cs typeface="+mj-cs"/>
              </a:rPr>
              <a:t>  </a:t>
            </a:r>
            <a:r>
              <a:rPr kumimoji="0" sz="3200" b="1" i="0" u="none" strike="noStrike" kern="1200" cap="all" spc="-150" normalizeH="0" noProof="0" smtClean="0">
                <a:ln/>
                <a:solidFill>
                  <a:schemeClr val="tx1"/>
                </a:solidFill>
                <a:effectLst>
                  <a:reflection blurRad="12700" stA="50000" endPos="50000" dir="5400000" sy="-100000" rotWithShape="0"/>
                </a:effectLst>
                <a:uLnTx/>
                <a:uFillTx/>
                <a:latin typeface="+mj-lt"/>
                <a:ea typeface="+mj-ea"/>
                <a:cs typeface="+mj-cs"/>
              </a:rPr>
              <a:t>san marcos</a:t>
            </a:r>
            <a:endParaRPr kumimoji="0" lang="es-ES" sz="3200" b="1" i="0" u="none" strike="noStrike" kern="1200" cap="all" spc="-150" normalizeH="0" noProof="0" dirty="0" smtClean="0">
              <a:ln/>
              <a:solidFill>
                <a:schemeClr val="tx1"/>
              </a:solidFill>
              <a:effectLst>
                <a:reflection blurRad="12700" stA="50000" endPos="50000" dir="5400000" sy="-100000" rotWithShape="0"/>
              </a:effectLst>
              <a:uLnTx/>
              <a:uFillTx/>
              <a:latin typeface="+mj-lt"/>
              <a:ea typeface="+mj-ea"/>
              <a:cs typeface="+mj-cs"/>
            </a:endParaRPr>
          </a:p>
        </p:txBody>
      </p:sp>
      <p:sp>
        <p:nvSpPr>
          <p:cNvPr id="11" name="10 CuadroTexto"/>
          <p:cNvSpPr txBox="1"/>
          <p:nvPr/>
        </p:nvSpPr>
        <p:spPr>
          <a:xfrm>
            <a:off x="642910" y="1500174"/>
            <a:ext cx="7786742" cy="4832092"/>
          </a:xfrm>
          <a:prstGeom prst="rect">
            <a:avLst/>
          </a:prstGeom>
          <a:noFill/>
        </p:spPr>
        <p:txBody>
          <a:bodyPr wrap="square" rtlCol="0">
            <a:spAutoFit/>
          </a:bodyPr>
          <a:lstStyle/>
          <a:p>
            <a:pPr>
              <a:buClr>
                <a:srgbClr val="FFFFFF"/>
              </a:buClr>
              <a:buFont typeface="Wingdings" pitchFamily="2" charset="2"/>
              <a:buChar char="Ø"/>
            </a:pPr>
            <a:r>
              <a:rPr lang="es-MX" sz="2800" dirty="0" smtClean="0"/>
              <a:t>Los recursos utilizados fueron 1  moto conformadora y 4 camiones de volteo</a:t>
            </a:r>
          </a:p>
          <a:p>
            <a:pPr>
              <a:buClr>
                <a:srgbClr val="FFFFFF"/>
              </a:buClr>
              <a:buFont typeface="Wingdings" pitchFamily="2" charset="2"/>
              <a:buChar char="Ø"/>
            </a:pPr>
            <a:r>
              <a:rPr lang="es-MX" sz="2800" dirty="0" smtClean="0"/>
              <a:t>Aproximadamente son 600 </a:t>
            </a:r>
            <a:r>
              <a:rPr lang="es-MX" sz="2800" dirty="0" err="1" smtClean="0"/>
              <a:t>mts</a:t>
            </a:r>
            <a:r>
              <a:rPr lang="es-MX" sz="2800" dirty="0" smtClean="0"/>
              <a:t>. de largo X 9 </a:t>
            </a:r>
            <a:r>
              <a:rPr lang="es-MX" sz="2800" dirty="0" err="1" smtClean="0"/>
              <a:t>mts</a:t>
            </a:r>
            <a:r>
              <a:rPr lang="es-MX" sz="2800" dirty="0" smtClean="0"/>
              <a:t>. de ancho que son 5400 mts² de material de rio aprox.</a:t>
            </a:r>
          </a:p>
          <a:p>
            <a:pPr>
              <a:buClr>
                <a:srgbClr val="FFFFFF"/>
              </a:buClr>
              <a:buFont typeface="Wingdings" pitchFamily="2" charset="2"/>
              <a:buChar char="Ø"/>
            </a:pPr>
            <a:r>
              <a:rPr sz="2800" smtClean="0"/>
              <a:t>Se arreglara un total de  1.2 kilometros lineales aproximadamente</a:t>
            </a:r>
          </a:p>
          <a:p>
            <a:pPr>
              <a:buClr>
                <a:srgbClr val="FFFFFF"/>
              </a:buClr>
              <a:buFont typeface="Wingdings" pitchFamily="2" charset="2"/>
              <a:buChar char="Ø"/>
            </a:pPr>
            <a:r>
              <a:rPr sz="2800" smtClean="0"/>
              <a:t>La principal problem</a:t>
            </a:r>
            <a:r>
              <a:rPr lang="es-MX" sz="2800" dirty="0" smtClean="0"/>
              <a:t>á</a:t>
            </a:r>
            <a:r>
              <a:rPr sz="2800" smtClean="0"/>
              <a:t>tica fue la acumulacion de agua, lodo y calles intransitables.</a:t>
            </a:r>
          </a:p>
          <a:p>
            <a:pPr>
              <a:buClr>
                <a:srgbClr val="FFFFFF"/>
              </a:buClr>
              <a:buFont typeface="Wingdings" pitchFamily="2" charset="2"/>
              <a:buChar char="Ø"/>
            </a:pPr>
            <a:r>
              <a:rPr sz="2800" smtClean="0"/>
              <a:t>El oficio original era un tramo de 600 mts. </a:t>
            </a:r>
            <a:r>
              <a:rPr lang="es-MX" sz="2800" dirty="0" smtClean="0"/>
              <a:t>Y</a:t>
            </a:r>
            <a:r>
              <a:rPr sz="2800" smtClean="0"/>
              <a:t> por peticion de vecinos se extendio otros 600 mts.</a:t>
            </a:r>
            <a:endParaRPr lang="es-MX" sz="28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p:cNvSpPr>
          <p:nvPr/>
        </p:nvSpPr>
        <p:spPr>
          <a:xfrm>
            <a:off x="642910" y="214290"/>
            <a:ext cx="6715172" cy="973927"/>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all" spc="-150" normalizeH="0" baseline="0" noProof="0" dirty="0" smtClean="0">
                <a:ln/>
                <a:solidFill>
                  <a:schemeClr val="tx1"/>
                </a:solidFill>
                <a:effectLst>
                  <a:reflection blurRad="12700" stA="50000" endPos="50000" dir="5400000" sy="-100000" rotWithShape="0"/>
                </a:effectLst>
                <a:uLnTx/>
                <a:uFillTx/>
                <a:latin typeface="+mj-lt"/>
                <a:ea typeface="+mj-ea"/>
                <a:cs typeface="+mj-cs"/>
              </a:rPr>
              <a:t>             LOMAS</a:t>
            </a:r>
            <a:r>
              <a:rPr kumimoji="0" lang="es-ES" sz="3200" b="1" i="0" u="none" strike="noStrike" kern="1200" cap="all" spc="-150" normalizeH="0" noProof="0" dirty="0" smtClean="0">
                <a:ln/>
                <a:solidFill>
                  <a:schemeClr val="tx1"/>
                </a:solidFill>
                <a:effectLst>
                  <a:reflection blurRad="12700" stA="50000" endPos="50000" dir="5400000" sy="-100000" rotWithShape="0"/>
                </a:effectLst>
                <a:uLnTx/>
                <a:uFillTx/>
                <a:latin typeface="+mj-lt"/>
                <a:ea typeface="+mj-ea"/>
                <a:cs typeface="+mj-cs"/>
              </a:rPr>
              <a:t> DEL SOL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all" spc="-150" normalizeH="0" noProof="0" dirty="0" smtClean="0">
                <a:ln/>
                <a:solidFill>
                  <a:schemeClr val="tx1"/>
                </a:solidFill>
                <a:effectLst>
                  <a:reflection blurRad="12700" stA="50000" endPos="50000" dir="5400000" sy="-100000" rotWithShape="0"/>
                </a:effectLst>
                <a:uLnTx/>
                <a:uFillTx/>
                <a:latin typeface="+mj-lt"/>
                <a:ea typeface="+mj-ea"/>
                <a:cs typeface="+mj-cs"/>
              </a:rPr>
              <a:t>             (Camino a las lajas)</a:t>
            </a:r>
          </a:p>
        </p:txBody>
      </p:sp>
      <p:sp>
        <p:nvSpPr>
          <p:cNvPr id="11" name="10 CuadroTexto"/>
          <p:cNvSpPr txBox="1"/>
          <p:nvPr/>
        </p:nvSpPr>
        <p:spPr>
          <a:xfrm>
            <a:off x="714348" y="1857364"/>
            <a:ext cx="7786742" cy="3108543"/>
          </a:xfrm>
          <a:prstGeom prst="rect">
            <a:avLst/>
          </a:prstGeom>
          <a:noFill/>
        </p:spPr>
        <p:txBody>
          <a:bodyPr wrap="square" rtlCol="0">
            <a:spAutoFit/>
          </a:bodyPr>
          <a:lstStyle/>
          <a:p>
            <a:pPr>
              <a:buClr>
                <a:srgbClr val="FFFFFF"/>
              </a:buClr>
              <a:buFont typeface="Wingdings" pitchFamily="2" charset="2"/>
              <a:buChar char="Ø"/>
            </a:pPr>
            <a:r>
              <a:rPr lang="es-MX" sz="2800" dirty="0" smtClean="0"/>
              <a:t>Los recursos utilizados fueron una  moto conformadora y 1 camiones de volteo y una retroexcavadora</a:t>
            </a:r>
          </a:p>
          <a:p>
            <a:pPr>
              <a:buClr>
                <a:srgbClr val="FFFFFF"/>
              </a:buClr>
              <a:buFont typeface="Wingdings" pitchFamily="2" charset="2"/>
              <a:buChar char="Ø"/>
            </a:pPr>
            <a:r>
              <a:rPr lang="es-MX" sz="2800" dirty="0" smtClean="0"/>
              <a:t>La meta o objetivo es de 2 kilómetros</a:t>
            </a:r>
          </a:p>
          <a:p>
            <a:pPr>
              <a:buClr>
                <a:srgbClr val="FFFFFF"/>
              </a:buClr>
              <a:buFont typeface="Wingdings" pitchFamily="2" charset="2"/>
              <a:buChar char="Ø"/>
            </a:pPr>
            <a:r>
              <a:rPr lang="es-MX" sz="2800" dirty="0" smtClean="0"/>
              <a:t>Se esta trabajando con el retiro de escombro y tierra </a:t>
            </a:r>
          </a:p>
          <a:p>
            <a:pPr>
              <a:buClr>
                <a:srgbClr val="FFFFFF"/>
              </a:buClr>
              <a:buFont typeface="Wingdings" pitchFamily="2" charset="2"/>
              <a:buChar char="Ø"/>
            </a:pPr>
            <a:r>
              <a:rPr sz="2800" smtClean="0"/>
              <a:t>El avance actual es de 1.6 km de avance 80%)</a:t>
            </a:r>
            <a:endParaRPr lang="es-MX" sz="28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p:cNvSpPr>
          <p:nvPr/>
        </p:nvSpPr>
        <p:spPr>
          <a:xfrm>
            <a:off x="428596" y="285728"/>
            <a:ext cx="8429652" cy="973927"/>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all" spc="-150" normalizeH="0" noProof="0" dirty="0" smtClean="0">
                <a:ln/>
                <a:solidFill>
                  <a:schemeClr val="tx1"/>
                </a:solidFill>
                <a:effectLst>
                  <a:reflection blurRad="12700" stA="50000" endPos="50000" dir="5400000" sy="-100000" rotWithShape="0"/>
                </a:effectLst>
                <a:uLnTx/>
                <a:uFillTx/>
                <a:latin typeface="+mj-lt"/>
                <a:ea typeface="+mj-ea"/>
                <a:cs typeface="+mj-cs"/>
              </a:rPr>
              <a:t>Monte </a:t>
            </a:r>
            <a:r>
              <a:rPr kumimoji="0" lang="es-ES" sz="3200" b="1" i="0" u="none" strike="noStrike" kern="1200" cap="all" spc="-150" normalizeH="0" noProof="0" dirty="0" err="1" smtClean="0">
                <a:ln/>
                <a:solidFill>
                  <a:schemeClr val="tx1"/>
                </a:solidFill>
                <a:effectLst>
                  <a:reflection blurRad="12700" stA="50000" endPos="50000" dir="5400000" sy="-100000" rotWithShape="0"/>
                </a:effectLst>
                <a:uLnTx/>
                <a:uFillTx/>
                <a:latin typeface="+mj-lt"/>
                <a:ea typeface="+mj-ea"/>
                <a:cs typeface="+mj-cs"/>
              </a:rPr>
              <a:t>kristal</a:t>
            </a:r>
            <a:r>
              <a:rPr kumimoji="0" lang="es-ES" sz="3200" b="1" i="0" u="none" strike="noStrike" kern="1200" cap="all" spc="-150" normalizeH="0" noProof="0" dirty="0" smtClean="0">
                <a:ln/>
                <a:solidFill>
                  <a:schemeClr val="tx1"/>
                </a:solidFill>
                <a:effectLst>
                  <a:reflection blurRad="12700" stA="50000" endPos="50000" dir="5400000" sy="-100000" rotWithShape="0"/>
                </a:effectLst>
                <a:uLnTx/>
                <a:uFillTx/>
                <a:latin typeface="+mj-lt"/>
                <a:ea typeface="+mj-ea"/>
                <a:cs typeface="+mj-cs"/>
              </a:rPr>
              <a:t> 3er sector</a:t>
            </a:r>
          </a:p>
          <a:p>
            <a:pPr marL="0" marR="0" lvl="0" indent="0" algn="ctr" defTabSz="914400" rtl="0" eaLnBrk="1" fontAlgn="auto" latinLnBrk="0" hangingPunct="1">
              <a:lnSpc>
                <a:spcPct val="100000"/>
              </a:lnSpc>
              <a:spcBef>
                <a:spcPct val="0"/>
              </a:spcBef>
              <a:spcAft>
                <a:spcPts val="0"/>
              </a:spcAft>
              <a:buClrTx/>
              <a:buSzTx/>
              <a:buFontTx/>
              <a:buNone/>
              <a:tabLst/>
              <a:defRPr/>
            </a:pPr>
            <a:r>
              <a:rPr lang="es-MX" sz="3200" b="1" cap="all" spc="-150" dirty="0" smtClean="0">
                <a:ln/>
                <a:effectLst>
                  <a:reflection blurRad="12700" stA="50000" endPos="50000" dir="5400000" sy="-100000" rotWithShape="0"/>
                </a:effectLst>
                <a:latin typeface="+mj-lt"/>
                <a:ea typeface="+mj-ea"/>
                <a:cs typeface="+mj-cs"/>
              </a:rPr>
              <a:t>A</a:t>
            </a:r>
            <a:r>
              <a:rPr sz="3200" b="1" cap="all" spc="-150" smtClean="0">
                <a:ln/>
                <a:effectLst>
                  <a:reflection blurRad="12700" stA="50000" endPos="50000" dir="5400000" sy="-100000" rotWithShape="0"/>
                </a:effectLst>
                <a:latin typeface="+mj-lt"/>
                <a:ea typeface="+mj-ea"/>
                <a:cs typeface="+mj-cs"/>
              </a:rPr>
              <a:t>rroyo el ranchito</a:t>
            </a:r>
            <a:endParaRPr kumimoji="0" lang="es-ES" sz="3200" b="1" i="0" u="none" strike="noStrike" kern="1200" cap="all" spc="-150" normalizeH="0" noProof="0" dirty="0" smtClean="0">
              <a:ln/>
              <a:solidFill>
                <a:schemeClr val="tx1"/>
              </a:solidFill>
              <a:effectLst>
                <a:reflection blurRad="12700" stA="50000" endPos="50000" dir="5400000" sy="-100000" rotWithShape="0"/>
              </a:effectLst>
              <a:uLnTx/>
              <a:uFillTx/>
              <a:latin typeface="+mj-lt"/>
              <a:ea typeface="+mj-ea"/>
              <a:cs typeface="+mj-cs"/>
            </a:endParaRPr>
          </a:p>
        </p:txBody>
      </p:sp>
      <p:sp>
        <p:nvSpPr>
          <p:cNvPr id="11" name="10 CuadroTexto"/>
          <p:cNvSpPr txBox="1"/>
          <p:nvPr/>
        </p:nvSpPr>
        <p:spPr>
          <a:xfrm>
            <a:off x="714348" y="1857364"/>
            <a:ext cx="7786742" cy="2677656"/>
          </a:xfrm>
          <a:prstGeom prst="rect">
            <a:avLst/>
          </a:prstGeom>
          <a:noFill/>
        </p:spPr>
        <p:txBody>
          <a:bodyPr wrap="square" rtlCol="0">
            <a:spAutoFit/>
          </a:bodyPr>
          <a:lstStyle/>
          <a:p>
            <a:pPr>
              <a:buClr>
                <a:srgbClr val="FFFFFF"/>
              </a:buClr>
              <a:buFont typeface="Wingdings" pitchFamily="2" charset="2"/>
              <a:buChar char="Ø"/>
            </a:pPr>
            <a:r>
              <a:rPr lang="es-MX" sz="2800" dirty="0" smtClean="0"/>
              <a:t>Los recursos utilizados fueron una  moto conformadora</a:t>
            </a:r>
          </a:p>
          <a:p>
            <a:pPr>
              <a:buClr>
                <a:srgbClr val="FFFFFF"/>
              </a:buClr>
              <a:buFont typeface="Wingdings" pitchFamily="2" charset="2"/>
              <a:buChar char="Ø"/>
            </a:pPr>
            <a:r>
              <a:rPr lang="es-MX" sz="2800" dirty="0" smtClean="0"/>
              <a:t>La meta o objetivo desazolvar el arroyo y causar seguridad a los vecinos a sus alrededores</a:t>
            </a:r>
          </a:p>
          <a:p>
            <a:pPr>
              <a:buClr>
                <a:srgbClr val="FFFFFF"/>
              </a:buClr>
              <a:buFont typeface="Wingdings" pitchFamily="2" charset="2"/>
              <a:buChar char="Ø"/>
            </a:pPr>
            <a:r>
              <a:rPr lang="es-MX" sz="2800" dirty="0" smtClean="0"/>
              <a:t>Se retiro tierra del lugar y hierba</a:t>
            </a:r>
          </a:p>
          <a:p>
            <a:pPr>
              <a:buClr>
                <a:srgbClr val="FFFFFF"/>
              </a:buClr>
            </a:pPr>
            <a:endParaRPr lang="es-MX" sz="28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p:cNvSpPr>
          <p:nvPr/>
        </p:nvSpPr>
        <p:spPr>
          <a:xfrm>
            <a:off x="428596" y="285728"/>
            <a:ext cx="8429652" cy="973927"/>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all" spc="-150" normalizeH="0" noProof="0" dirty="0" smtClean="0">
                <a:ln/>
                <a:solidFill>
                  <a:schemeClr val="tx1"/>
                </a:solidFill>
                <a:effectLst>
                  <a:reflection blurRad="12700" stA="50000" endPos="50000" dir="5400000" sy="-100000" rotWithShape="0"/>
                </a:effectLst>
                <a:uLnTx/>
                <a:uFillTx/>
                <a:latin typeface="+mj-lt"/>
                <a:ea typeface="+mj-ea"/>
                <a:cs typeface="+mj-cs"/>
              </a:rPr>
              <a:t>Monte </a:t>
            </a:r>
            <a:r>
              <a:rPr kumimoji="0" lang="es-ES" sz="3200" b="1" i="0" u="none" strike="noStrike" kern="1200" cap="all" spc="-150" normalizeH="0" noProof="0" dirty="0" err="1" smtClean="0">
                <a:ln/>
                <a:solidFill>
                  <a:schemeClr val="tx1"/>
                </a:solidFill>
                <a:effectLst>
                  <a:reflection blurRad="12700" stA="50000" endPos="50000" dir="5400000" sy="-100000" rotWithShape="0"/>
                </a:effectLst>
                <a:uLnTx/>
                <a:uFillTx/>
                <a:latin typeface="+mj-lt"/>
                <a:ea typeface="+mj-ea"/>
                <a:cs typeface="+mj-cs"/>
              </a:rPr>
              <a:t>kristal</a:t>
            </a:r>
            <a:r>
              <a:rPr kumimoji="0" lang="es-ES" sz="3200" b="1" i="0" u="none" strike="noStrike" kern="1200" cap="all" spc="-150" normalizeH="0" noProof="0" dirty="0" smtClean="0">
                <a:ln/>
                <a:solidFill>
                  <a:schemeClr val="tx1"/>
                </a:solidFill>
                <a:effectLst>
                  <a:reflection blurRad="12700" stA="50000" endPos="50000" dir="5400000" sy="-100000" rotWithShape="0"/>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sz="3200" b="1" cap="all" spc="-150" smtClean="0">
                <a:ln/>
                <a:effectLst>
                  <a:reflection blurRad="12700" stA="50000" endPos="50000" dir="5400000" sy="-100000" rotWithShape="0"/>
                </a:effectLst>
                <a:latin typeface="+mj-lt"/>
                <a:ea typeface="+mj-ea"/>
                <a:cs typeface="+mj-cs"/>
              </a:rPr>
              <a:t>(monte Everest)</a:t>
            </a:r>
            <a:endParaRPr kumimoji="0" lang="es-ES" sz="3200" b="1" i="0" u="none" strike="noStrike" kern="1200" cap="all" spc="-150" normalizeH="0" noProof="0" dirty="0" smtClean="0">
              <a:ln/>
              <a:solidFill>
                <a:schemeClr val="tx1"/>
              </a:solidFill>
              <a:effectLst>
                <a:reflection blurRad="12700" stA="50000" endPos="50000" dir="5400000" sy="-100000" rotWithShape="0"/>
              </a:effectLst>
              <a:uLnTx/>
              <a:uFillTx/>
              <a:latin typeface="+mj-lt"/>
              <a:ea typeface="+mj-ea"/>
              <a:cs typeface="+mj-cs"/>
            </a:endParaRPr>
          </a:p>
        </p:txBody>
      </p:sp>
      <p:sp>
        <p:nvSpPr>
          <p:cNvPr id="11" name="10 CuadroTexto"/>
          <p:cNvSpPr txBox="1"/>
          <p:nvPr/>
        </p:nvSpPr>
        <p:spPr>
          <a:xfrm>
            <a:off x="714348" y="1857364"/>
            <a:ext cx="7786742" cy="3970318"/>
          </a:xfrm>
          <a:prstGeom prst="rect">
            <a:avLst/>
          </a:prstGeom>
          <a:noFill/>
        </p:spPr>
        <p:txBody>
          <a:bodyPr wrap="square" rtlCol="0">
            <a:spAutoFit/>
          </a:bodyPr>
          <a:lstStyle/>
          <a:p>
            <a:pPr>
              <a:buClr>
                <a:srgbClr val="FFFFFF"/>
              </a:buClr>
              <a:buFont typeface="Wingdings" pitchFamily="2" charset="2"/>
              <a:buChar char="Ø"/>
            </a:pPr>
            <a:r>
              <a:rPr lang="es-MX" sz="2800" dirty="0" smtClean="0"/>
              <a:t>Los recursos utilizados fueron una  moto conformadora</a:t>
            </a:r>
          </a:p>
          <a:p>
            <a:pPr>
              <a:buClr>
                <a:srgbClr val="FFFFFF"/>
              </a:buClr>
              <a:buFont typeface="Wingdings" pitchFamily="2" charset="2"/>
              <a:buChar char="Ø"/>
            </a:pPr>
            <a:r>
              <a:rPr lang="es-MX" sz="2800" dirty="0" smtClean="0"/>
              <a:t>La meta o objetivo emparejar toda la calle                          (2 TRAMOS)</a:t>
            </a:r>
          </a:p>
          <a:p>
            <a:pPr>
              <a:buClr>
                <a:srgbClr val="FFFFFF"/>
              </a:buClr>
              <a:buFont typeface="Wingdings" pitchFamily="2" charset="2"/>
              <a:buChar char="Ø"/>
            </a:pPr>
            <a:r>
              <a:rPr lang="es-MX" sz="2800" dirty="0" smtClean="0"/>
              <a:t>Los materiales a utilizar fueron piedra bola</a:t>
            </a:r>
          </a:p>
          <a:p>
            <a:pPr>
              <a:buClr>
                <a:srgbClr val="FFFFFF"/>
              </a:buClr>
              <a:buFont typeface="Wingdings" pitchFamily="2" charset="2"/>
              <a:buChar char="Ø"/>
            </a:pPr>
            <a:r>
              <a:rPr lang="es-MX" sz="2800" dirty="0" smtClean="0"/>
              <a:t>S</a:t>
            </a:r>
            <a:r>
              <a:rPr sz="2800" smtClean="0"/>
              <a:t>e estan atendiendo 3 oficios diferentes de vecinos</a:t>
            </a:r>
          </a:p>
          <a:p>
            <a:pPr>
              <a:buClr>
                <a:srgbClr val="FFFFFF"/>
              </a:buClr>
              <a:buFont typeface="Wingdings" pitchFamily="2" charset="2"/>
              <a:buChar char="Ø"/>
            </a:pPr>
            <a:r>
              <a:rPr sz="2800" smtClean="0"/>
              <a:t> se utilizaron 135 viajes de material de rio</a:t>
            </a:r>
            <a:endParaRPr lang="es-MX" sz="2800" dirty="0" smtClean="0"/>
          </a:p>
          <a:p>
            <a:pPr>
              <a:buClr>
                <a:srgbClr val="FFFFFF"/>
              </a:buClr>
              <a:buFont typeface="Wingdings" pitchFamily="2" charset="2"/>
              <a:buChar char="Ø"/>
            </a:pPr>
            <a:endParaRPr lang="es-MX" sz="2800"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a:xfrm>
            <a:off x="285720" y="285728"/>
            <a:ext cx="8429652" cy="545299"/>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3200" b="1" cap="all" spc="-150" dirty="0" smtClean="0">
                <a:ln/>
                <a:effectLst>
                  <a:reflection blurRad="12700" stA="50000" endPos="50000" dir="5400000" sy="-100000" rotWithShape="0"/>
                </a:effectLst>
                <a:latin typeface="+mj-lt"/>
                <a:ea typeface="+mj-ea"/>
                <a:cs typeface="+mj-cs"/>
              </a:rPr>
              <a:t>D</a:t>
            </a:r>
            <a:r>
              <a:rPr sz="3200" b="1" cap="all" spc="-150" smtClean="0">
                <a:ln/>
                <a:effectLst>
                  <a:reflection blurRad="12700" stA="50000" endPos="50000" dir="5400000" sy="-100000" rotWithShape="0"/>
                </a:effectLst>
                <a:latin typeface="+mj-lt"/>
                <a:ea typeface="+mj-ea"/>
                <a:cs typeface="+mj-cs"/>
              </a:rPr>
              <a:t>eportivo   magdalena</a:t>
            </a:r>
          </a:p>
        </p:txBody>
      </p:sp>
      <p:sp>
        <p:nvSpPr>
          <p:cNvPr id="3" name="2 CuadroTexto"/>
          <p:cNvSpPr txBox="1"/>
          <p:nvPr/>
        </p:nvSpPr>
        <p:spPr>
          <a:xfrm>
            <a:off x="571472" y="1857364"/>
            <a:ext cx="7929618" cy="3970318"/>
          </a:xfrm>
          <a:prstGeom prst="rect">
            <a:avLst/>
          </a:prstGeom>
          <a:noFill/>
        </p:spPr>
        <p:txBody>
          <a:bodyPr wrap="square" rtlCol="0">
            <a:spAutoFit/>
          </a:bodyPr>
          <a:lstStyle/>
          <a:p>
            <a:pPr>
              <a:buClr>
                <a:srgbClr val="FFFFFF"/>
              </a:buClr>
              <a:buFont typeface="Wingdings" pitchFamily="2" charset="2"/>
              <a:buChar char="Ø"/>
            </a:pPr>
            <a:r>
              <a:rPr lang="es-MX" sz="2800" dirty="0" smtClean="0"/>
              <a:t>El equipo utilizado es de 1 retro ,1 moto conformadora y 2 camiones de volteo</a:t>
            </a:r>
          </a:p>
          <a:p>
            <a:pPr>
              <a:buClr>
                <a:srgbClr val="FFFFFF"/>
              </a:buClr>
              <a:buFont typeface="Wingdings" pitchFamily="2" charset="2"/>
              <a:buChar char="Ø"/>
            </a:pPr>
            <a:r>
              <a:rPr lang="es-MX" sz="2800" dirty="0" smtClean="0"/>
              <a:t>Se retiraron 2 palapas, reubicación de árbol  y juegos infantiles en esa área para construcción de campo de futbol </a:t>
            </a:r>
          </a:p>
          <a:p>
            <a:pPr>
              <a:buClr>
                <a:srgbClr val="FFFFFF"/>
              </a:buClr>
              <a:buFont typeface="Wingdings" pitchFamily="2" charset="2"/>
              <a:buChar char="Ø"/>
            </a:pPr>
            <a:r>
              <a:rPr lang="es-MX" sz="2800" dirty="0" smtClean="0"/>
              <a:t>Los juegos infantiles se movieron a una área verde</a:t>
            </a:r>
          </a:p>
          <a:p>
            <a:pPr>
              <a:buClr>
                <a:srgbClr val="FFFFFF"/>
              </a:buClr>
              <a:buFont typeface="Wingdings" pitchFamily="2" charset="2"/>
              <a:buChar char="Ø"/>
            </a:pPr>
            <a:r>
              <a:rPr lang="es-MX" sz="2800" dirty="0" smtClean="0"/>
              <a:t>Se esta arreglando el acotamiento de acceso con material de rio</a:t>
            </a:r>
          </a:p>
          <a:p>
            <a:pPr>
              <a:buClr>
                <a:srgbClr val="FFFFFF"/>
              </a:buClr>
              <a:buFont typeface="Wingdings" pitchFamily="2" charset="2"/>
              <a:buChar char="Ø"/>
            </a:pPr>
            <a:endParaRPr lang="es-MX" sz="28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a:xfrm>
            <a:off x="285720" y="285728"/>
            <a:ext cx="8429652" cy="545299"/>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3200" b="1" cap="all" spc="-150" dirty="0" smtClean="0">
                <a:ln/>
                <a:effectLst>
                  <a:reflection blurRad="12700" stA="50000" endPos="50000" dir="5400000" sy="-100000" rotWithShape="0"/>
                </a:effectLst>
                <a:latin typeface="+mj-lt"/>
                <a:ea typeface="+mj-ea"/>
                <a:cs typeface="+mj-cs"/>
              </a:rPr>
              <a:t>D</a:t>
            </a:r>
            <a:r>
              <a:rPr sz="3200" b="1" cap="all" spc="-150" smtClean="0">
                <a:ln/>
                <a:effectLst>
                  <a:reflection blurRad="12700" stA="50000" endPos="50000" dir="5400000" sy="-100000" rotWithShape="0"/>
                </a:effectLst>
                <a:latin typeface="+mj-lt"/>
                <a:ea typeface="+mj-ea"/>
                <a:cs typeface="+mj-cs"/>
              </a:rPr>
              <a:t>eportivo magdalena</a:t>
            </a:r>
          </a:p>
        </p:txBody>
      </p:sp>
      <p:sp>
        <p:nvSpPr>
          <p:cNvPr id="3" name="2 Rectángulo"/>
          <p:cNvSpPr/>
          <p:nvPr/>
        </p:nvSpPr>
        <p:spPr>
          <a:xfrm>
            <a:off x="1500166" y="1142984"/>
            <a:ext cx="6298968" cy="646331"/>
          </a:xfrm>
          <a:prstGeom prst="rect">
            <a:avLst/>
          </a:prstGeom>
        </p:spPr>
        <p:txBody>
          <a:bodyPr wrap="none">
            <a:spAutoFit/>
          </a:bodyPr>
          <a:lstStyle/>
          <a:p>
            <a:pPr lvl="0">
              <a:spcBef>
                <a:spcPct val="0"/>
              </a:spcBef>
              <a:defRPr/>
            </a:pPr>
            <a:r>
              <a:rPr lang="es-MX" b="1" cap="all" spc="-150" dirty="0" smtClean="0">
                <a:ln/>
                <a:effectLst>
                  <a:reflection blurRad="12700" stA="50000" endPos="50000" dir="5400000" sy="-100000" rotWithShape="0"/>
                </a:effectLst>
              </a:rPr>
              <a:t>Se reutilizo poste de alumbrado y brazos de  tubo de acero </a:t>
            </a:r>
          </a:p>
          <a:p>
            <a:pPr lvl="0">
              <a:spcBef>
                <a:spcPct val="0"/>
              </a:spcBef>
              <a:defRPr/>
            </a:pPr>
            <a:r>
              <a:rPr lang="es-MX" b="1" cap="all" spc="-150" dirty="0" smtClean="0">
                <a:ln/>
                <a:effectLst>
                  <a:reflection blurRad="12700" stA="50000" endPos="50000" dir="5400000" sy="-100000" rotWithShape="0"/>
                </a:effectLst>
              </a:rPr>
              <a:t>Que se encontraba en el magdalena  para fabricar juego</a:t>
            </a:r>
            <a:endParaRPr lang="es-MX" b="1" cap="all" spc="-150" dirty="0">
              <a:ln/>
              <a:effectLst>
                <a:reflection blurRad="12700" stA="50000" endPos="50000" dir="5400000" sy="-100000" rotWithShape="0"/>
              </a:effectLst>
            </a:endParaRPr>
          </a:p>
        </p:txBody>
      </p:sp>
      <p:pic>
        <p:nvPicPr>
          <p:cNvPr id="8194" name="Picture 2" descr="C:\Users\Snake\Desktop\acciones marzo fotos\acciones marzo fotos\fabrico1.jpg"/>
          <p:cNvPicPr>
            <a:picLocks noChangeAspect="1" noChangeArrowheads="1"/>
          </p:cNvPicPr>
          <p:nvPr/>
        </p:nvPicPr>
        <p:blipFill>
          <a:blip r:embed="rId2" cstate="print"/>
          <a:srcRect/>
          <a:stretch>
            <a:fillRect/>
          </a:stretch>
        </p:blipFill>
        <p:spPr bwMode="auto">
          <a:xfrm>
            <a:off x="428596" y="3357562"/>
            <a:ext cx="3714744" cy="2786058"/>
          </a:xfrm>
          <a:prstGeom prst="rect">
            <a:avLst/>
          </a:prstGeom>
          <a:noFill/>
        </p:spPr>
      </p:pic>
      <p:pic>
        <p:nvPicPr>
          <p:cNvPr id="8195" name="Picture 3" descr="C:\Users\Snake\Desktop\acciones marzo fotos\acciones marzo fotos\fabrico2.jpg"/>
          <p:cNvPicPr>
            <a:picLocks noChangeAspect="1" noChangeArrowheads="1"/>
          </p:cNvPicPr>
          <p:nvPr/>
        </p:nvPicPr>
        <p:blipFill>
          <a:blip r:embed="rId3" cstate="print"/>
          <a:srcRect/>
          <a:stretch>
            <a:fillRect/>
          </a:stretch>
        </p:blipFill>
        <p:spPr bwMode="auto">
          <a:xfrm>
            <a:off x="4572000" y="3357562"/>
            <a:ext cx="3643338" cy="278608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a:xfrm>
            <a:off x="285720" y="285728"/>
            <a:ext cx="8429652" cy="545299"/>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sz="3200" b="1" cap="all" spc="-150" smtClean="0">
                <a:ln/>
                <a:effectLst>
                  <a:reflection blurRad="12700" stA="50000" endPos="50000" dir="5400000" sy="-100000" rotWithShape="0"/>
                </a:effectLst>
                <a:latin typeface="+mj-lt"/>
                <a:ea typeface="+mj-ea"/>
                <a:cs typeface="+mj-cs"/>
              </a:rPr>
              <a:t>EJIDO CARRIZOS</a:t>
            </a:r>
          </a:p>
        </p:txBody>
      </p:sp>
      <p:sp>
        <p:nvSpPr>
          <p:cNvPr id="3" name="2 CuadroTexto"/>
          <p:cNvSpPr txBox="1"/>
          <p:nvPr/>
        </p:nvSpPr>
        <p:spPr>
          <a:xfrm>
            <a:off x="571472" y="1857364"/>
            <a:ext cx="7929618" cy="1815882"/>
          </a:xfrm>
          <a:prstGeom prst="rect">
            <a:avLst/>
          </a:prstGeom>
          <a:noFill/>
        </p:spPr>
        <p:txBody>
          <a:bodyPr wrap="square" rtlCol="0">
            <a:spAutoFit/>
          </a:bodyPr>
          <a:lstStyle/>
          <a:p>
            <a:pPr>
              <a:buClr>
                <a:srgbClr val="FFFFFF"/>
              </a:buClr>
              <a:buFont typeface="Wingdings" pitchFamily="2" charset="2"/>
              <a:buChar char="Ø"/>
            </a:pPr>
            <a:r>
              <a:rPr lang="es-MX" sz="2800" dirty="0" smtClean="0"/>
              <a:t>El equipo utilizado es de 1 retro y 3 camiones de volteo </a:t>
            </a:r>
          </a:p>
          <a:p>
            <a:pPr>
              <a:buClr>
                <a:srgbClr val="FFFFFF"/>
              </a:buClr>
              <a:buFont typeface="Wingdings" pitchFamily="2" charset="2"/>
              <a:buChar char="Ø"/>
            </a:pPr>
            <a:r>
              <a:rPr lang="es-MX" sz="2800" dirty="0" smtClean="0"/>
              <a:t>Las calles a arreglar son 6 calles como 2 km </a:t>
            </a:r>
            <a:r>
              <a:rPr lang="es-MX" sz="2800" dirty="0" err="1" smtClean="0"/>
              <a:t>aprox</a:t>
            </a:r>
            <a:endParaRPr lang="es-MX" sz="2800" dirty="0" smtClean="0"/>
          </a:p>
          <a:p>
            <a:pPr>
              <a:buClr>
                <a:srgbClr val="FFFFFF"/>
              </a:buClr>
              <a:buFont typeface="Wingdings" pitchFamily="2" charset="2"/>
              <a:buChar char="Ø"/>
            </a:pPr>
            <a:r>
              <a:rPr lang="es-MX" sz="2800" dirty="0" smtClean="0"/>
              <a:t>Se lleva un 30 % de avance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a:xfrm>
            <a:off x="285720" y="285728"/>
            <a:ext cx="8429652" cy="545299"/>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3200" b="1" cap="all" spc="-150" dirty="0" smtClean="0">
                <a:ln/>
                <a:effectLst>
                  <a:reflection blurRad="12700" stA="50000" endPos="50000" dir="5400000" sy="-100000" rotWithShape="0"/>
                </a:effectLst>
                <a:latin typeface="+mj-lt"/>
                <a:ea typeface="+mj-ea"/>
                <a:cs typeface="+mj-cs"/>
              </a:rPr>
              <a:t>Charco azul</a:t>
            </a:r>
            <a:endParaRPr sz="3200" b="1" cap="all" spc="-150" smtClean="0">
              <a:ln/>
              <a:effectLst>
                <a:reflection blurRad="12700" stA="50000" endPos="50000" dir="5400000" sy="-100000" rotWithShape="0"/>
              </a:effectLst>
              <a:latin typeface="+mj-lt"/>
              <a:ea typeface="+mj-ea"/>
              <a:cs typeface="+mj-cs"/>
            </a:endParaRPr>
          </a:p>
        </p:txBody>
      </p:sp>
      <p:sp>
        <p:nvSpPr>
          <p:cNvPr id="4" name="3 CuadroTexto"/>
          <p:cNvSpPr txBox="1"/>
          <p:nvPr/>
        </p:nvSpPr>
        <p:spPr>
          <a:xfrm>
            <a:off x="571472" y="1857364"/>
            <a:ext cx="7929618" cy="3108543"/>
          </a:xfrm>
          <a:prstGeom prst="rect">
            <a:avLst/>
          </a:prstGeom>
          <a:noFill/>
        </p:spPr>
        <p:txBody>
          <a:bodyPr wrap="square" rtlCol="0">
            <a:spAutoFit/>
          </a:bodyPr>
          <a:lstStyle/>
          <a:p>
            <a:pPr>
              <a:buClr>
                <a:srgbClr val="FFFFFF"/>
              </a:buClr>
              <a:buFont typeface="Wingdings" pitchFamily="2" charset="2"/>
              <a:buChar char="Ø"/>
            </a:pPr>
            <a:r>
              <a:rPr lang="es-MX" sz="2800" dirty="0" smtClean="0"/>
              <a:t>El equipo utilizado es de 1 retroexcavadora </a:t>
            </a:r>
          </a:p>
          <a:p>
            <a:pPr>
              <a:buClr>
                <a:srgbClr val="FFFFFF"/>
              </a:buClr>
              <a:buFont typeface="Wingdings" pitchFamily="2" charset="2"/>
              <a:buChar char="Ø"/>
            </a:pPr>
            <a:r>
              <a:rPr lang="es-MX" sz="2800" dirty="0" smtClean="0"/>
              <a:t>Se desazolvo el rio, se le dio profundidad al charco con retiro de piedra, se le realizo una pequeña represa para la acumulación del agua </a:t>
            </a:r>
          </a:p>
          <a:p>
            <a:pPr>
              <a:buClr>
                <a:srgbClr val="FFFFFF"/>
              </a:buClr>
              <a:buFont typeface="Wingdings" pitchFamily="2" charset="2"/>
              <a:buChar char="Ø"/>
            </a:pPr>
            <a:r>
              <a:rPr lang="es-MX" sz="2800" dirty="0" smtClean="0"/>
              <a:t>Se emparejo las orillas con la piedra de rio retiradas del charco</a:t>
            </a:r>
          </a:p>
          <a:p>
            <a:pPr>
              <a:buClr>
                <a:srgbClr val="FFFFFF"/>
              </a:buClr>
              <a:buFont typeface="Wingdings" pitchFamily="2" charset="2"/>
              <a:buChar char="Ø"/>
            </a:pPr>
            <a:r>
              <a:rPr lang="es-MX" sz="2800" dirty="0" smtClean="0"/>
              <a:t>Para prepararlo en inicio de primavera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a:xfrm>
            <a:off x="285720" y="285728"/>
            <a:ext cx="8429652" cy="545299"/>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3200" b="1" cap="all" spc="-150" dirty="0" smtClean="0">
                <a:ln/>
                <a:effectLst>
                  <a:reflection blurRad="12700" stA="50000" endPos="50000" dir="5400000" sy="-100000" rotWithShape="0"/>
                </a:effectLst>
                <a:latin typeface="+mj-lt"/>
                <a:ea typeface="+mj-ea"/>
                <a:cs typeface="+mj-cs"/>
              </a:rPr>
              <a:t>Brigadas</a:t>
            </a:r>
            <a:endParaRPr sz="3200" b="1" cap="all" spc="-150" smtClean="0">
              <a:ln/>
              <a:effectLst>
                <a:reflection blurRad="12700" stA="50000" endPos="50000" dir="5400000" sy="-100000" rotWithShape="0"/>
              </a:effectLst>
              <a:latin typeface="+mj-lt"/>
              <a:ea typeface="+mj-ea"/>
              <a:cs typeface="+mj-cs"/>
            </a:endParaRPr>
          </a:p>
        </p:txBody>
      </p:sp>
      <p:sp>
        <p:nvSpPr>
          <p:cNvPr id="4" name="3 CuadroTexto"/>
          <p:cNvSpPr txBox="1"/>
          <p:nvPr/>
        </p:nvSpPr>
        <p:spPr>
          <a:xfrm>
            <a:off x="571472" y="1857364"/>
            <a:ext cx="7929618" cy="2246769"/>
          </a:xfrm>
          <a:prstGeom prst="rect">
            <a:avLst/>
          </a:prstGeom>
          <a:noFill/>
        </p:spPr>
        <p:txBody>
          <a:bodyPr wrap="square" rtlCol="0">
            <a:spAutoFit/>
          </a:bodyPr>
          <a:lstStyle/>
          <a:p>
            <a:pPr>
              <a:buClr>
                <a:srgbClr val="FFFFFF"/>
              </a:buClr>
              <a:buFont typeface="Wingdings" pitchFamily="2" charset="2"/>
              <a:buChar char="Ø"/>
            </a:pPr>
            <a:r>
              <a:rPr lang="es-MX" sz="2800" dirty="0" smtClean="0"/>
              <a:t>En conjunto con todas las direcciones de Servicios Públicos se realizo brigadas en colonias Héctor Caballero y Valle Sur </a:t>
            </a:r>
          </a:p>
          <a:p>
            <a:pPr>
              <a:buClr>
                <a:srgbClr val="FFFFFF"/>
              </a:buClr>
              <a:buFont typeface="Wingdings" pitchFamily="2" charset="2"/>
              <a:buChar char="Ø"/>
            </a:pPr>
            <a:r>
              <a:rPr lang="es-MX" sz="2800" dirty="0" smtClean="0"/>
              <a:t>Se retiro escombro y limpieza y desazolve de ríos y cañadas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sp>
        <p:nvSpPr>
          <p:cNvPr id="4" name="1 Título"/>
          <p:cNvSpPr>
            <a:spLocks noGrp="1"/>
          </p:cNvSpPr>
          <p:nvPr>
            <p:ph type="title"/>
          </p:nvPr>
        </p:nvSpPr>
        <p:spPr>
          <a:xfrm>
            <a:off x="323528" y="188640"/>
            <a:ext cx="8229600" cy="1143000"/>
          </a:xfrm>
        </p:spPr>
        <p:txBody>
          <a:bodyPr/>
          <a:lstStyle/>
          <a:p>
            <a:r>
              <a:rPr lang="es-MX" dirty="0" smtClean="0"/>
              <a:t>Ampliación Rancho Viejo</a:t>
            </a:r>
            <a:endParaRPr lang="es-MX" dirty="0"/>
          </a:p>
        </p:txBody>
      </p:sp>
      <p:graphicFrame>
        <p:nvGraphicFramePr>
          <p:cNvPr id="8" name="7 Tabla"/>
          <p:cNvGraphicFramePr>
            <a:graphicFrameLocks noGrp="1"/>
          </p:cNvGraphicFramePr>
          <p:nvPr/>
        </p:nvGraphicFramePr>
        <p:xfrm>
          <a:off x="2411762" y="1412776"/>
          <a:ext cx="4248470" cy="1152129"/>
        </p:xfrm>
        <a:graphic>
          <a:graphicData uri="http://schemas.openxmlformats.org/drawingml/2006/table">
            <a:tbl>
              <a:tblPr/>
              <a:tblGrid>
                <a:gridCol w="1368152"/>
                <a:gridCol w="960106"/>
                <a:gridCol w="960106"/>
                <a:gridCol w="960106"/>
              </a:tblGrid>
              <a:tr h="384043">
                <a:tc gridSpan="4">
                  <a:txBody>
                    <a:bodyPr/>
                    <a:lstStyle/>
                    <a:p>
                      <a:pPr algn="ctr" fontAlgn="b"/>
                      <a:r>
                        <a:rPr lang="es-MX" sz="1100" b="0" i="0" u="none" strike="noStrike" dirty="0">
                          <a:solidFill>
                            <a:srgbClr val="000000"/>
                          </a:solidFill>
                          <a:latin typeface="Calibri"/>
                        </a:rPr>
                        <a:t>Ampliación Rancho Viejo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MX"/>
                    </a:p>
                  </a:txBody>
                  <a:tcPr/>
                </a:tc>
                <a:tc hMerge="1">
                  <a:txBody>
                    <a:bodyPr/>
                    <a:lstStyle/>
                    <a:p>
                      <a:endParaRPr lang="es-MX"/>
                    </a:p>
                  </a:txBody>
                  <a:tcPr/>
                </a:tc>
                <a:tc hMerge="1">
                  <a:txBody>
                    <a:bodyPr/>
                    <a:lstStyle/>
                    <a:p>
                      <a:endParaRPr lang="es-MX"/>
                    </a:p>
                  </a:txBody>
                  <a:tcPr/>
                </a:tc>
              </a:tr>
              <a:tr h="384043">
                <a:tc>
                  <a:txBody>
                    <a:bodyPr/>
                    <a:lstStyle/>
                    <a:p>
                      <a:pPr algn="ctr" fontAlgn="ctr"/>
                      <a:r>
                        <a:rPr lang="es-MX" sz="1100" b="0" i="0" u="none" strike="noStrike" dirty="0" smtClean="0">
                          <a:solidFill>
                            <a:srgbClr val="000000"/>
                          </a:solidFill>
                          <a:latin typeface="Calibri"/>
                        </a:rPr>
                        <a:t>Lámparas </a:t>
                      </a:r>
                      <a:r>
                        <a:rPr lang="es-MX" sz="1100" b="0" i="0" u="none" strike="noStrike" dirty="0">
                          <a:solidFill>
                            <a:srgbClr val="000000"/>
                          </a:solidFill>
                          <a:latin typeface="Calibri"/>
                        </a:rPr>
                        <a:t>Totales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Apagadas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Encendidas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MX" sz="1100" b="0" i="0" u="none" strike="noStrike">
                          <a:solidFill>
                            <a:srgbClr val="000000"/>
                          </a:solidFill>
                          <a:latin typeface="Calibri"/>
                        </a:rPr>
                        <a:t>Estatus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384043">
                <a:tc>
                  <a:txBody>
                    <a:bodyPr/>
                    <a:lstStyle/>
                    <a:p>
                      <a:pPr algn="ctr" fontAlgn="ctr"/>
                      <a:r>
                        <a:rPr lang="es-MX" sz="1100" b="0" i="0" u="none" strike="noStrike">
                          <a:solidFill>
                            <a:srgbClr val="000000"/>
                          </a:solidFill>
                          <a:latin typeface="Calibri"/>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latin typeface="Calibri"/>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latin typeface="Calibri"/>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latin typeface="Calibri"/>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8 CuadroTexto"/>
          <p:cNvSpPr txBox="1"/>
          <p:nvPr/>
        </p:nvSpPr>
        <p:spPr>
          <a:xfrm>
            <a:off x="1691680" y="1052736"/>
            <a:ext cx="5760640" cy="369332"/>
          </a:xfrm>
          <a:prstGeom prst="rect">
            <a:avLst/>
          </a:prstGeom>
          <a:noFill/>
        </p:spPr>
        <p:txBody>
          <a:bodyPr wrap="square" rtlCol="0">
            <a:spAutoFit/>
          </a:bodyPr>
          <a:lstStyle/>
          <a:p>
            <a:pPr algn="ctr">
              <a:buFont typeface="Wingdings" pitchFamily="2" charset="2"/>
              <a:buChar char="ü"/>
            </a:pPr>
            <a:r>
              <a:rPr lang="es-MX" dirty="0" smtClean="0"/>
              <a:t>Análisis Durante-Después de haber realizado los trabajos</a:t>
            </a:r>
            <a:endParaRPr lang="es-MX" dirty="0"/>
          </a:p>
        </p:txBody>
      </p:sp>
      <p:pic>
        <p:nvPicPr>
          <p:cNvPr id="10" name="Picture 2" descr="C:\Users\Jose\Desktop\Rancho Viejo\DSC00607.JPG"/>
          <p:cNvPicPr>
            <a:picLocks noChangeAspect="1" noChangeArrowheads="1"/>
          </p:cNvPicPr>
          <p:nvPr/>
        </p:nvPicPr>
        <p:blipFill>
          <a:blip r:embed="rId3" cstate="print"/>
          <a:srcRect/>
          <a:stretch>
            <a:fillRect/>
          </a:stretch>
        </p:blipFill>
        <p:spPr bwMode="auto">
          <a:xfrm>
            <a:off x="1043608" y="2853221"/>
            <a:ext cx="2880320" cy="1799915"/>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2" name="Picture 4" descr="C:\Users\Jose\Desktop\Rancho Viejo\DSC00611.JPG"/>
          <p:cNvPicPr>
            <a:picLocks noChangeAspect="1" noChangeArrowheads="1"/>
          </p:cNvPicPr>
          <p:nvPr/>
        </p:nvPicPr>
        <p:blipFill>
          <a:blip r:embed="rId4" cstate="print"/>
          <a:srcRect/>
          <a:stretch>
            <a:fillRect/>
          </a:stretch>
        </p:blipFill>
        <p:spPr bwMode="auto">
          <a:xfrm>
            <a:off x="1115616" y="5013461"/>
            <a:ext cx="2808312" cy="1799915"/>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sp>
        <p:nvSpPr>
          <p:cNvPr id="15" name="14 CuadroTexto"/>
          <p:cNvSpPr txBox="1"/>
          <p:nvPr/>
        </p:nvSpPr>
        <p:spPr>
          <a:xfrm>
            <a:off x="3203848" y="4623519"/>
            <a:ext cx="2520280" cy="461665"/>
          </a:xfrm>
          <a:prstGeom prst="rect">
            <a:avLst/>
          </a:prstGeom>
          <a:noFill/>
        </p:spPr>
        <p:txBody>
          <a:bodyPr wrap="square" rtlCol="0">
            <a:spAutoFit/>
          </a:bodyPr>
          <a:lstStyle/>
          <a:p>
            <a:pPr algn="ctr"/>
            <a:r>
              <a:rPr lang="es-MX" sz="2400" dirty="0" smtClean="0">
                <a:solidFill>
                  <a:srgbClr val="0070C0"/>
                </a:solidFill>
              </a:rPr>
              <a:t>Juárez </a:t>
            </a:r>
            <a:r>
              <a:rPr lang="es-MX" sz="2400" dirty="0" smtClean="0">
                <a:solidFill>
                  <a:srgbClr val="0070C0"/>
                </a:solidFill>
                <a:latin typeface="Lucida Calligraphy" pitchFamily="66" charset="0"/>
              </a:rPr>
              <a:t>Cambia</a:t>
            </a:r>
            <a:endParaRPr lang="es-MX" sz="2400" dirty="0">
              <a:solidFill>
                <a:srgbClr val="0070C0"/>
              </a:solidFill>
              <a:latin typeface="Lucida Calligraphy" pitchFamily="66" charset="0"/>
            </a:endParaRPr>
          </a:p>
        </p:txBody>
      </p:sp>
      <p:pic>
        <p:nvPicPr>
          <p:cNvPr id="16" name="Picture 2" descr="C:\Users\tomas garza\Desktop\JUAREZ.gif"/>
          <p:cNvPicPr>
            <a:picLocks noChangeAspect="1" noChangeArrowheads="1"/>
          </p:cNvPicPr>
          <p:nvPr/>
        </p:nvPicPr>
        <p:blipFill>
          <a:blip r:embed="rId5" cstate="print"/>
          <a:srcRect/>
          <a:stretch>
            <a:fillRect/>
          </a:stretch>
        </p:blipFill>
        <p:spPr bwMode="auto">
          <a:xfrm>
            <a:off x="7255827" y="8800"/>
            <a:ext cx="1852677" cy="1620000"/>
          </a:xfrm>
          <a:prstGeom prst="rect">
            <a:avLst/>
          </a:prstGeom>
          <a:noFill/>
        </p:spPr>
      </p:pic>
      <p:pic>
        <p:nvPicPr>
          <p:cNvPr id="1026" name="Picture 2" descr="C:\Users\Jose\Desktop\Rancho Viejo\Imagen 070.jpg"/>
          <p:cNvPicPr>
            <a:picLocks noChangeAspect="1" noChangeArrowheads="1"/>
          </p:cNvPicPr>
          <p:nvPr/>
        </p:nvPicPr>
        <p:blipFill>
          <a:blip r:embed="rId6" cstate="print"/>
          <a:srcRect/>
          <a:stretch>
            <a:fillRect/>
          </a:stretch>
        </p:blipFill>
        <p:spPr bwMode="auto">
          <a:xfrm>
            <a:off x="5004048" y="2852936"/>
            <a:ext cx="2880320" cy="1800000"/>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1027" name="Picture 3" descr="C:\Users\Jose\Desktop\Rancho Viejo\Imagen 073.jpg"/>
          <p:cNvPicPr>
            <a:picLocks noChangeAspect="1" noChangeArrowheads="1"/>
          </p:cNvPicPr>
          <p:nvPr/>
        </p:nvPicPr>
        <p:blipFill>
          <a:blip r:embed="rId7" cstate="print"/>
          <a:srcRect/>
          <a:stretch>
            <a:fillRect/>
          </a:stretch>
        </p:blipFill>
        <p:spPr bwMode="auto">
          <a:xfrm>
            <a:off x="5004048" y="5013376"/>
            <a:ext cx="2880320" cy="1800000"/>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ESCUDO JUAREZ.png"/>
          <p:cNvPicPr>
            <a:picLocks noChangeAspect="1"/>
          </p:cNvPicPr>
          <p:nvPr/>
        </p:nvPicPr>
        <p:blipFill>
          <a:blip r:embed="rId2" cstate="print"/>
          <a:stretch>
            <a:fillRect/>
          </a:stretch>
        </p:blipFill>
        <p:spPr>
          <a:xfrm>
            <a:off x="755576" y="188640"/>
            <a:ext cx="792088" cy="1186272"/>
          </a:xfrm>
          <a:prstGeom prst="rect">
            <a:avLst/>
          </a:prstGeom>
          <a:noFill/>
        </p:spPr>
      </p:pic>
      <p:pic>
        <p:nvPicPr>
          <p:cNvPr id="4" name="3 Imagen" descr="LOGO JUÁREZ.png"/>
          <p:cNvPicPr>
            <a:picLocks noChangeAspect="1"/>
          </p:cNvPicPr>
          <p:nvPr/>
        </p:nvPicPr>
        <p:blipFill>
          <a:blip r:embed="rId3" cstate="print"/>
          <a:stretch>
            <a:fillRect/>
          </a:stretch>
        </p:blipFill>
        <p:spPr>
          <a:xfrm>
            <a:off x="7020273" y="212463"/>
            <a:ext cx="1728192" cy="891821"/>
          </a:xfrm>
          <a:prstGeom prst="roundRect">
            <a:avLst>
              <a:gd name="adj" fmla="val 17337"/>
            </a:avLst>
          </a:prstGeom>
          <a:solidFill>
            <a:srgbClr val="FFFFFF">
              <a:shade val="85000"/>
            </a:srgbClr>
          </a:solidFill>
          <a:ln>
            <a:noFill/>
          </a:ln>
          <a:effectLst>
            <a:reflection blurRad="12700" stA="38000" endPos="28000" dist="5000" dir="5400000" sy="-100000" algn="bl" rotWithShape="0"/>
          </a:effectLst>
        </p:spPr>
      </p:pic>
      <p:sp>
        <p:nvSpPr>
          <p:cNvPr id="5" name="4 Rectángulo"/>
          <p:cNvSpPr/>
          <p:nvPr/>
        </p:nvSpPr>
        <p:spPr>
          <a:xfrm>
            <a:off x="755576" y="980728"/>
            <a:ext cx="7488832" cy="1200329"/>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effectLst>
                  <a:outerShdw blurRad="50800" algn="tl" rotWithShape="0">
                    <a:srgbClr val="000000"/>
                  </a:outerShdw>
                </a:effectLst>
              </a:rPr>
              <a:t>DIRECCIÓN DE </a:t>
            </a:r>
          </a:p>
          <a:p>
            <a:pPr algn="ctr"/>
            <a:r>
              <a:rPr lang="es-ES" sz="3600" b="1" dirty="0" smtClean="0">
                <a:ln w="17780" cmpd="sng">
                  <a:solidFill>
                    <a:srgbClr val="FFFFFF"/>
                  </a:solidFill>
                  <a:prstDash val="solid"/>
                  <a:miter lim="800000"/>
                </a:ln>
                <a:effectLst>
                  <a:outerShdw blurRad="50800" algn="tl" rotWithShape="0">
                    <a:srgbClr val="000000"/>
                  </a:outerShdw>
                </a:effectLst>
              </a:rPr>
              <a:t>PARQUES, ORNATO Y FORESTACIÓN</a:t>
            </a:r>
            <a:endParaRPr lang="es-ES" sz="3600" b="1" cap="none" spc="0" dirty="0">
              <a:ln w="17780" cmpd="sng">
                <a:solidFill>
                  <a:srgbClr val="FFFFFF"/>
                </a:solidFill>
                <a:prstDash val="solid"/>
                <a:miter lim="800000"/>
              </a:ln>
              <a:effectLst>
                <a:outerShdw blurRad="50800" algn="tl" rotWithShape="0">
                  <a:srgbClr val="000000"/>
                </a:outerShdw>
              </a:effectLst>
            </a:endParaRPr>
          </a:p>
        </p:txBody>
      </p:sp>
      <p:sp>
        <p:nvSpPr>
          <p:cNvPr id="6" name="5 CuadroTexto"/>
          <p:cNvSpPr txBox="1"/>
          <p:nvPr/>
        </p:nvSpPr>
        <p:spPr>
          <a:xfrm>
            <a:off x="755576" y="3284984"/>
            <a:ext cx="7261924" cy="707886"/>
          </a:xfrm>
          <a:prstGeom prst="rect">
            <a:avLst/>
          </a:prstGeom>
          <a:noFill/>
        </p:spPr>
        <p:txBody>
          <a:bodyPr wrap="none" rtlCol="0">
            <a:spAutoFit/>
          </a:bodyPr>
          <a:lstStyle/>
          <a:p>
            <a:r>
              <a:rPr lang="es-ES" sz="4000" dirty="0" smtClean="0">
                <a:latin typeface="Adobe Fan Heiti Std B" pitchFamily="34" charset="-128"/>
                <a:ea typeface="Adobe Fan Heiti Std B" pitchFamily="34" charset="-128"/>
              </a:rPr>
              <a:t>Acciones del Mes de Marzo 2014</a:t>
            </a:r>
            <a:endParaRPr lang="es-ES" sz="4000" dirty="0">
              <a:latin typeface="Adobe Fan Heiti Std B" pitchFamily="34" charset="-128"/>
              <a:ea typeface="Adobe Fan Heiti Std B" pitchFamily="34" charset="-128"/>
            </a:endParaRPr>
          </a:p>
        </p:txBody>
      </p:sp>
    </p:spTree>
    <p:extLst>
      <p:ext uri="{BB962C8B-B14F-4D97-AF65-F5344CB8AC3E}">
        <p14:creationId xmlns="" xmlns:p14="http://schemas.microsoft.com/office/powerpoint/2010/main" val="5090452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088"/>
            <a:ext cx="8229600" cy="706090"/>
          </a:xfrm>
        </p:spPr>
        <p:txBody>
          <a:bodyPr>
            <a:normAutofit fontScale="90000"/>
          </a:bodyPr>
          <a:lstStyle/>
          <a:p>
            <a:r>
              <a:rPr lang="es-ES" dirty="0" smtClean="0">
                <a:latin typeface="Microsoft Sans Serif" panose="020B0604020202020204" pitchFamily="34" charset="0"/>
                <a:cs typeface="Microsoft Sans Serif" panose="020B0604020202020204" pitchFamily="34" charset="0"/>
              </a:rPr>
              <a:t>Acciones Marzo 2014</a:t>
            </a:r>
            <a:endParaRPr lang="es-ES" dirty="0">
              <a:latin typeface="Microsoft Sans Serif" panose="020B0604020202020204" pitchFamily="34" charset="0"/>
              <a:cs typeface="Microsoft Sans Serif" panose="020B0604020202020204" pitchFamily="34" charset="0"/>
            </a:endParaRPr>
          </a:p>
        </p:txBody>
      </p:sp>
      <p:graphicFrame>
        <p:nvGraphicFramePr>
          <p:cNvPr id="4" name="3 Marcador de contenido"/>
          <p:cNvGraphicFramePr>
            <a:graphicFrameLocks noGrp="1"/>
          </p:cNvGraphicFramePr>
          <p:nvPr>
            <p:ph idx="1"/>
            <p:extLst>
              <p:ext uri="{D42A27DB-BD31-4B8C-83A1-F6EECF244321}">
                <p14:modId xmlns="" xmlns:p14="http://schemas.microsoft.com/office/powerpoint/2010/main" val="3718105256"/>
              </p:ext>
            </p:extLst>
          </p:nvPr>
        </p:nvGraphicFramePr>
        <p:xfrm>
          <a:off x="395536" y="692696"/>
          <a:ext cx="8291264" cy="5684756"/>
        </p:xfrm>
        <a:graphic>
          <a:graphicData uri="http://schemas.openxmlformats.org/drawingml/2006/table">
            <a:tbl>
              <a:tblPr firstRow="1" bandRow="1">
                <a:tableStyleId>{5C22544A-7EE6-4342-B048-85BDC9FD1C3A}</a:tableStyleId>
              </a:tblPr>
              <a:tblGrid>
                <a:gridCol w="2072816"/>
                <a:gridCol w="2072816"/>
                <a:gridCol w="2072816"/>
                <a:gridCol w="2072816"/>
              </a:tblGrid>
              <a:tr h="446348">
                <a:tc>
                  <a:txBody>
                    <a:bodyPr/>
                    <a:lstStyle/>
                    <a:p>
                      <a:r>
                        <a:rPr lang="es-ES" dirty="0" smtClean="0"/>
                        <a:t>Acción</a:t>
                      </a:r>
                      <a:r>
                        <a:rPr lang="es-ES" baseline="0" dirty="0" smtClean="0"/>
                        <a:t> 1 FORESTACION </a:t>
                      </a:r>
                      <a:endParaRPr lang="es-ES" dirty="0"/>
                    </a:p>
                  </a:txBody>
                  <a:tcPr/>
                </a:tc>
                <a:tc>
                  <a:txBody>
                    <a:bodyPr/>
                    <a:lstStyle/>
                    <a:p>
                      <a:pPr algn="ctr"/>
                      <a:r>
                        <a:rPr lang="es-ES" dirty="0" smtClean="0"/>
                        <a:t>Meta Arboles</a:t>
                      </a:r>
                      <a:endParaRPr lang="es-ES" dirty="0"/>
                    </a:p>
                  </a:txBody>
                  <a:tcPr/>
                </a:tc>
                <a:tc>
                  <a:txBody>
                    <a:bodyPr/>
                    <a:lstStyle/>
                    <a:p>
                      <a:pPr algn="ctr"/>
                      <a:r>
                        <a:rPr lang="es-ES" dirty="0" smtClean="0"/>
                        <a:t>Realizado</a:t>
                      </a:r>
                      <a:endParaRPr lang="es-ES" dirty="0"/>
                    </a:p>
                  </a:txBody>
                  <a:tcPr/>
                </a:tc>
                <a:tc>
                  <a:txBody>
                    <a:bodyPr/>
                    <a:lstStyle/>
                    <a:p>
                      <a:pPr algn="ctr"/>
                      <a:r>
                        <a:rPr lang="es-ES" dirty="0" smtClean="0"/>
                        <a:t>Avance</a:t>
                      </a:r>
                      <a:endParaRPr lang="es-ES" dirty="0"/>
                    </a:p>
                  </a:txBody>
                  <a:tcPr/>
                </a:tc>
              </a:tr>
              <a:tr h="446348">
                <a:tc>
                  <a:txBody>
                    <a:bodyPr/>
                    <a:lstStyle/>
                    <a:p>
                      <a:r>
                        <a:rPr lang="es-ES" b="0" dirty="0" smtClean="0"/>
                        <a:t>Camellón Central:</a:t>
                      </a:r>
                      <a:endParaRPr lang="es-ES" b="0" dirty="0"/>
                    </a:p>
                  </a:txBody>
                  <a:tcPr/>
                </a:tc>
                <a:tc>
                  <a:txBody>
                    <a:bodyPr/>
                    <a:lstStyle/>
                    <a:p>
                      <a:pPr algn="ctr"/>
                      <a:endParaRPr lang="es-ES" dirty="0"/>
                    </a:p>
                  </a:txBody>
                  <a:tcPr/>
                </a:tc>
                <a:tc>
                  <a:txBody>
                    <a:bodyPr/>
                    <a:lstStyle/>
                    <a:p>
                      <a:pPr algn="ctr"/>
                      <a:endParaRPr lang="es-ES" dirty="0"/>
                    </a:p>
                  </a:txBody>
                  <a:tcPr/>
                </a:tc>
                <a:tc>
                  <a:txBody>
                    <a:bodyPr/>
                    <a:lstStyle/>
                    <a:p>
                      <a:pPr algn="ctr"/>
                      <a:endParaRPr lang="es-ES" dirty="0"/>
                    </a:p>
                  </a:txBody>
                  <a:tcPr/>
                </a:tc>
              </a:tr>
              <a:tr h="446348">
                <a:tc>
                  <a:txBody>
                    <a:bodyPr/>
                    <a:lstStyle/>
                    <a:p>
                      <a:r>
                        <a:rPr lang="es-ES" b="0" dirty="0" smtClean="0"/>
                        <a:t>Camellón 7</a:t>
                      </a:r>
                      <a:endParaRPr lang="es-ES" b="0" dirty="0"/>
                    </a:p>
                  </a:txBody>
                  <a:tcPr/>
                </a:tc>
                <a:tc>
                  <a:txBody>
                    <a:bodyPr/>
                    <a:lstStyle/>
                    <a:p>
                      <a:pPr algn="ctr"/>
                      <a:r>
                        <a:rPr lang="es-ES" dirty="0" smtClean="0"/>
                        <a:t>1,344 </a:t>
                      </a:r>
                      <a:r>
                        <a:rPr lang="es-ES" dirty="0" err="1" smtClean="0"/>
                        <a:t>mts</a:t>
                      </a:r>
                      <a:r>
                        <a:rPr lang="es-ES" dirty="0" smtClean="0"/>
                        <a:t>/Pasto</a:t>
                      </a:r>
                      <a:endParaRPr lang="es-ES" dirty="0"/>
                    </a:p>
                  </a:txBody>
                  <a:tcPr/>
                </a:tc>
                <a:tc>
                  <a:txBody>
                    <a:bodyPr/>
                    <a:lstStyle/>
                    <a:p>
                      <a:pPr algn="ctr"/>
                      <a:r>
                        <a:rPr lang="es-ES" dirty="0" smtClean="0"/>
                        <a:t>1,344</a:t>
                      </a:r>
                      <a:r>
                        <a:rPr lang="es-ES" baseline="0" dirty="0" smtClean="0"/>
                        <a:t> </a:t>
                      </a:r>
                      <a:r>
                        <a:rPr lang="es-ES" baseline="0" dirty="0" err="1" smtClean="0"/>
                        <a:t>mts</a:t>
                      </a:r>
                      <a:endParaRPr lang="es-ES" dirty="0"/>
                    </a:p>
                  </a:txBody>
                  <a:tcPr/>
                </a:tc>
                <a:tc>
                  <a:txBody>
                    <a:bodyPr/>
                    <a:lstStyle/>
                    <a:p>
                      <a:pPr algn="ctr"/>
                      <a:r>
                        <a:rPr lang="es-ES" dirty="0" smtClean="0"/>
                        <a:t>100%</a:t>
                      </a:r>
                      <a:endParaRPr lang="es-ES" dirty="0"/>
                    </a:p>
                  </a:txBody>
                  <a:tcPr/>
                </a:tc>
              </a:tr>
              <a:tr h="446348">
                <a:tc>
                  <a:txBody>
                    <a:bodyPr/>
                    <a:lstStyle/>
                    <a:p>
                      <a:r>
                        <a:rPr lang="es-ES" b="0" dirty="0" smtClean="0"/>
                        <a:t>Camellón 7</a:t>
                      </a:r>
                      <a:endParaRPr lang="es-ES" b="0" dirty="0"/>
                    </a:p>
                  </a:txBody>
                  <a:tcPr/>
                </a:tc>
                <a:tc>
                  <a:txBody>
                    <a:bodyPr/>
                    <a:lstStyle/>
                    <a:p>
                      <a:pPr algn="ctr"/>
                      <a:r>
                        <a:rPr lang="es-ES" dirty="0" smtClean="0"/>
                        <a:t>130/Cenizos</a:t>
                      </a:r>
                      <a:endParaRPr lang="es-ES" dirty="0"/>
                    </a:p>
                  </a:txBody>
                  <a:tcPr/>
                </a:tc>
                <a:tc>
                  <a:txBody>
                    <a:bodyPr/>
                    <a:lstStyle/>
                    <a:p>
                      <a:pPr algn="ctr"/>
                      <a:r>
                        <a:rPr lang="es-ES" dirty="0" smtClean="0"/>
                        <a:t>100%</a:t>
                      </a:r>
                      <a:endParaRPr lang="es-ES" dirty="0"/>
                    </a:p>
                  </a:txBody>
                  <a:tcPr/>
                </a:tc>
                <a:tc>
                  <a:txBody>
                    <a:bodyPr/>
                    <a:lstStyle/>
                    <a:p>
                      <a:pPr algn="ctr"/>
                      <a:r>
                        <a:rPr lang="es-ES" dirty="0" smtClean="0"/>
                        <a:t>100%</a:t>
                      </a:r>
                    </a:p>
                  </a:txBody>
                  <a:tcPr/>
                </a:tc>
              </a:tr>
              <a:tr h="446348">
                <a:tc>
                  <a:txBody>
                    <a:bodyPr/>
                    <a:lstStyle/>
                    <a:p>
                      <a:r>
                        <a:rPr lang="es-ES" b="0" dirty="0" smtClean="0"/>
                        <a:t>Panteón</a:t>
                      </a:r>
                      <a:r>
                        <a:rPr lang="es-ES" b="0" baseline="0" dirty="0" smtClean="0"/>
                        <a:t> Municipal</a:t>
                      </a:r>
                      <a:endParaRPr lang="es-ES" b="0" dirty="0"/>
                    </a:p>
                  </a:txBody>
                  <a:tcPr/>
                </a:tc>
                <a:tc>
                  <a:txBody>
                    <a:bodyPr/>
                    <a:lstStyle/>
                    <a:p>
                      <a:pPr algn="ctr"/>
                      <a:r>
                        <a:rPr lang="es-ES" dirty="0" smtClean="0"/>
                        <a:t>150 </a:t>
                      </a:r>
                      <a:r>
                        <a:rPr lang="es-ES" dirty="0" err="1" smtClean="0"/>
                        <a:t>mts</a:t>
                      </a:r>
                      <a:r>
                        <a:rPr lang="es-ES" dirty="0" smtClean="0"/>
                        <a:t>/pasto</a:t>
                      </a:r>
                      <a:endParaRPr lang="es-ES" dirty="0"/>
                    </a:p>
                  </a:txBody>
                  <a:tcPr/>
                </a:tc>
                <a:tc>
                  <a:txBody>
                    <a:bodyPr/>
                    <a:lstStyle/>
                    <a:p>
                      <a:pPr algn="ctr"/>
                      <a:r>
                        <a:rPr lang="es-ES" dirty="0" smtClean="0"/>
                        <a:t>100%</a:t>
                      </a:r>
                      <a:endParaRPr lang="es-ES" dirty="0"/>
                    </a:p>
                  </a:txBody>
                  <a:tcPr/>
                </a:tc>
                <a:tc>
                  <a:txBody>
                    <a:bodyPr/>
                    <a:lstStyle/>
                    <a:p>
                      <a:pPr algn="ctr"/>
                      <a:r>
                        <a:rPr lang="es-ES" dirty="0" smtClean="0"/>
                        <a:t>100%</a:t>
                      </a:r>
                      <a:endParaRPr lang="es-ES" dirty="0"/>
                    </a:p>
                  </a:txBody>
                  <a:tcPr/>
                </a:tc>
              </a:tr>
              <a:tr h="446348">
                <a:tc>
                  <a:txBody>
                    <a:bodyPr/>
                    <a:lstStyle/>
                    <a:p>
                      <a:r>
                        <a:rPr lang="es-ES" b="0" dirty="0" smtClean="0"/>
                        <a:t>Triángulo</a:t>
                      </a:r>
                      <a:r>
                        <a:rPr lang="es-ES" b="0" baseline="0" dirty="0" smtClean="0"/>
                        <a:t> Monumento 1</a:t>
                      </a:r>
                      <a:endParaRPr lang="es-ES" b="0" dirty="0"/>
                    </a:p>
                  </a:txBody>
                  <a:tcPr/>
                </a:tc>
                <a:tc>
                  <a:txBody>
                    <a:bodyPr/>
                    <a:lstStyle/>
                    <a:p>
                      <a:pPr algn="ctr"/>
                      <a:r>
                        <a:rPr lang="es-ES" dirty="0" smtClean="0"/>
                        <a:t>110 </a:t>
                      </a:r>
                      <a:r>
                        <a:rPr lang="es-ES" dirty="0" err="1" smtClean="0"/>
                        <a:t>mts</a:t>
                      </a:r>
                      <a:r>
                        <a:rPr lang="es-ES" dirty="0" smtClean="0"/>
                        <a:t>/pasto</a:t>
                      </a:r>
                      <a:endParaRPr lang="es-ES" dirty="0"/>
                    </a:p>
                  </a:txBody>
                  <a:tcPr/>
                </a:tc>
                <a:tc>
                  <a:txBody>
                    <a:bodyPr/>
                    <a:lstStyle/>
                    <a:p>
                      <a:pPr algn="ctr"/>
                      <a:r>
                        <a:rPr lang="es-ES" dirty="0" smtClean="0"/>
                        <a:t>100%</a:t>
                      </a:r>
                      <a:endParaRPr lang="es-ES" dirty="0"/>
                    </a:p>
                  </a:txBody>
                  <a:tcPr/>
                </a:tc>
                <a:tc>
                  <a:txBody>
                    <a:bodyPr/>
                    <a:lstStyle/>
                    <a:p>
                      <a:pPr algn="ctr"/>
                      <a:r>
                        <a:rPr lang="es-ES" dirty="0" smtClean="0"/>
                        <a:t>100%</a:t>
                      </a:r>
                      <a:endParaRPr lang="es-ES" dirty="0"/>
                    </a:p>
                  </a:txBody>
                  <a:tcPr/>
                </a:tc>
              </a:tr>
              <a:tr h="446348">
                <a:tc>
                  <a:txBody>
                    <a:bodyPr/>
                    <a:lstStyle/>
                    <a:p>
                      <a:r>
                        <a:rPr lang="es-ES" b="0" dirty="0" smtClean="0"/>
                        <a:t>Triángulo</a:t>
                      </a:r>
                      <a:r>
                        <a:rPr lang="es-ES" b="0" baseline="0" dirty="0" smtClean="0"/>
                        <a:t> monumento 2</a:t>
                      </a:r>
                      <a:endParaRPr lang="es-ES" b="0" dirty="0"/>
                    </a:p>
                  </a:txBody>
                  <a:tcPr/>
                </a:tc>
                <a:tc>
                  <a:txBody>
                    <a:bodyPr/>
                    <a:lstStyle/>
                    <a:p>
                      <a:pPr algn="ctr"/>
                      <a:r>
                        <a:rPr lang="es-ES" dirty="0" smtClean="0"/>
                        <a:t>120 </a:t>
                      </a:r>
                      <a:r>
                        <a:rPr lang="es-ES" dirty="0" err="1" smtClean="0"/>
                        <a:t>mts</a:t>
                      </a:r>
                      <a:r>
                        <a:rPr lang="es-ES" dirty="0" smtClean="0"/>
                        <a:t>/pasto</a:t>
                      </a:r>
                      <a:endParaRPr lang="es-ES" dirty="0"/>
                    </a:p>
                  </a:txBody>
                  <a:tcPr/>
                </a:tc>
                <a:tc>
                  <a:txBody>
                    <a:bodyPr/>
                    <a:lstStyle/>
                    <a:p>
                      <a:pPr algn="ctr"/>
                      <a:r>
                        <a:rPr lang="es-ES" dirty="0" smtClean="0"/>
                        <a:t>10 </a:t>
                      </a:r>
                      <a:r>
                        <a:rPr lang="es-ES" dirty="0" err="1" smtClean="0"/>
                        <a:t>mts</a:t>
                      </a:r>
                      <a:endParaRPr lang="es-ES" dirty="0"/>
                    </a:p>
                  </a:txBody>
                  <a:tcPr/>
                </a:tc>
                <a:tc>
                  <a:txBody>
                    <a:bodyPr/>
                    <a:lstStyle/>
                    <a:p>
                      <a:pPr algn="ctr"/>
                      <a:r>
                        <a:rPr lang="es-ES" dirty="0" smtClean="0"/>
                        <a:t>8%</a:t>
                      </a:r>
                      <a:endParaRPr lang="es-ES" dirty="0"/>
                    </a:p>
                  </a:txBody>
                  <a:tcPr/>
                </a:tc>
              </a:tr>
              <a:tr h="446348">
                <a:tc>
                  <a:txBody>
                    <a:bodyPr/>
                    <a:lstStyle/>
                    <a:p>
                      <a:r>
                        <a:rPr lang="es-ES" b="0" dirty="0" smtClean="0"/>
                        <a:t>Laterales Arturo</a:t>
                      </a:r>
                      <a:r>
                        <a:rPr lang="es-ES" b="0" baseline="0" dirty="0" smtClean="0"/>
                        <a:t> B. de La Garza</a:t>
                      </a:r>
                      <a:endParaRPr lang="es-ES" b="0" dirty="0"/>
                    </a:p>
                  </a:txBody>
                  <a:tcPr/>
                </a:tc>
                <a:tc>
                  <a:txBody>
                    <a:bodyPr/>
                    <a:lstStyle/>
                    <a:p>
                      <a:pPr algn="ctr"/>
                      <a:r>
                        <a:rPr lang="es-ES" dirty="0" smtClean="0"/>
                        <a:t>21/Magueyes</a:t>
                      </a:r>
                      <a:endParaRPr lang="es-ES" dirty="0"/>
                    </a:p>
                  </a:txBody>
                  <a:tcPr/>
                </a:tc>
                <a:tc>
                  <a:txBody>
                    <a:bodyPr/>
                    <a:lstStyle/>
                    <a:p>
                      <a:pPr algn="ctr"/>
                      <a:r>
                        <a:rPr lang="es-ES" dirty="0" smtClean="0"/>
                        <a:t>21</a:t>
                      </a:r>
                      <a:endParaRPr lang="es-ES" dirty="0"/>
                    </a:p>
                  </a:txBody>
                  <a:tcPr/>
                </a:tc>
                <a:tc>
                  <a:txBody>
                    <a:bodyPr/>
                    <a:lstStyle/>
                    <a:p>
                      <a:pPr algn="ctr"/>
                      <a:r>
                        <a:rPr lang="es-ES" dirty="0" smtClean="0"/>
                        <a:t>100</a:t>
                      </a:r>
                      <a:endParaRPr lang="es-ES" dirty="0"/>
                    </a:p>
                  </a:txBody>
                  <a:tcPr/>
                </a:tc>
              </a:tr>
              <a:tr h="446348">
                <a:tc>
                  <a:txBody>
                    <a:bodyPr/>
                    <a:lstStyle/>
                    <a:p>
                      <a:r>
                        <a:rPr lang="es-ES" b="0" dirty="0" smtClean="0"/>
                        <a:t>Forestación Parques</a:t>
                      </a:r>
                      <a:endParaRPr lang="es-ES" b="0" dirty="0"/>
                    </a:p>
                  </a:txBody>
                  <a:tcPr/>
                </a:tc>
                <a:tc>
                  <a:txBody>
                    <a:bodyPr/>
                    <a:lstStyle/>
                    <a:p>
                      <a:pPr algn="ctr"/>
                      <a:r>
                        <a:rPr lang="es-ES" dirty="0" smtClean="0"/>
                        <a:t>160</a:t>
                      </a:r>
                      <a:endParaRPr lang="es-ES" dirty="0"/>
                    </a:p>
                  </a:txBody>
                  <a:tcPr/>
                </a:tc>
                <a:tc>
                  <a:txBody>
                    <a:bodyPr/>
                    <a:lstStyle/>
                    <a:p>
                      <a:pPr algn="ctr"/>
                      <a:r>
                        <a:rPr lang="es-ES" dirty="0" smtClean="0"/>
                        <a:t>179</a:t>
                      </a:r>
                      <a:endParaRPr lang="es-ES" dirty="0"/>
                    </a:p>
                  </a:txBody>
                  <a:tcPr/>
                </a:tc>
                <a:tc>
                  <a:txBody>
                    <a:bodyPr/>
                    <a:lstStyle/>
                    <a:p>
                      <a:pPr algn="ctr"/>
                      <a:r>
                        <a:rPr lang="es-ES" dirty="0" smtClean="0"/>
                        <a:t>100%</a:t>
                      </a:r>
                      <a:endParaRPr lang="es-ES" dirty="0"/>
                    </a:p>
                  </a:txBody>
                  <a:tcPr/>
                </a:tc>
              </a:tr>
              <a:tr h="446348">
                <a:tc>
                  <a:txBody>
                    <a:bodyPr/>
                    <a:lstStyle/>
                    <a:p>
                      <a:endParaRPr lang="es-ES" b="0" dirty="0"/>
                    </a:p>
                  </a:txBody>
                  <a:tcPr/>
                </a:tc>
                <a:tc>
                  <a:txBody>
                    <a:bodyPr/>
                    <a:lstStyle/>
                    <a:p>
                      <a:pPr algn="ctr"/>
                      <a:endParaRPr lang="es-ES" dirty="0"/>
                    </a:p>
                  </a:txBody>
                  <a:tcPr/>
                </a:tc>
                <a:tc>
                  <a:txBody>
                    <a:bodyPr/>
                    <a:lstStyle/>
                    <a:p>
                      <a:pPr algn="ctr"/>
                      <a:endParaRPr lang="es-ES" dirty="0" smtClean="0"/>
                    </a:p>
                  </a:txBody>
                  <a:tcPr/>
                </a:tc>
                <a:tc>
                  <a:txBody>
                    <a:bodyPr/>
                    <a:lstStyle/>
                    <a:p>
                      <a:pPr algn="ctr"/>
                      <a:endParaRPr lang="es-ES" dirty="0"/>
                    </a:p>
                  </a:txBody>
                  <a:tcPr/>
                </a:tc>
              </a:tr>
              <a:tr h="446348">
                <a:tc>
                  <a:txBody>
                    <a:bodyPr/>
                    <a:lstStyle/>
                    <a:p>
                      <a:endParaRPr lang="es-ES" b="0" dirty="0"/>
                    </a:p>
                  </a:txBody>
                  <a:tcPr/>
                </a:tc>
                <a:tc>
                  <a:txBody>
                    <a:bodyPr/>
                    <a:lstStyle/>
                    <a:p>
                      <a:pPr algn="ctr"/>
                      <a:endParaRPr lang="es-ES" dirty="0"/>
                    </a:p>
                  </a:txBody>
                  <a:tcPr/>
                </a:tc>
                <a:tc>
                  <a:txBody>
                    <a:bodyPr/>
                    <a:lstStyle/>
                    <a:p>
                      <a:pPr algn="ctr"/>
                      <a:endParaRPr lang="es-ES" dirty="0"/>
                    </a:p>
                  </a:txBody>
                  <a:tcPr/>
                </a:tc>
                <a:tc>
                  <a:txBody>
                    <a:bodyPr/>
                    <a:lstStyle/>
                    <a:p>
                      <a:pPr algn="ctr"/>
                      <a:endParaRPr lang="es-ES" dirty="0"/>
                    </a:p>
                  </a:txBody>
                  <a:tcPr/>
                </a:tc>
              </a:tr>
            </a:tbl>
          </a:graphicData>
        </a:graphic>
      </p:graphicFrame>
    </p:spTree>
    <p:extLst>
      <p:ext uri="{BB962C8B-B14F-4D97-AF65-F5344CB8AC3E}">
        <p14:creationId xmlns="" xmlns:p14="http://schemas.microsoft.com/office/powerpoint/2010/main" val="4717071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 xmlns:p14="http://schemas.microsoft.com/office/powerpoint/2010/main" val="1799715114"/>
              </p:ext>
            </p:extLst>
          </p:nvPr>
        </p:nvGraphicFramePr>
        <p:xfrm>
          <a:off x="971600" y="442379"/>
          <a:ext cx="7272808" cy="6097461"/>
        </p:xfrm>
        <a:graphic>
          <a:graphicData uri="http://schemas.openxmlformats.org/drawingml/2006/table">
            <a:tbl>
              <a:tblPr firstRow="1" bandRow="1">
                <a:tableStyleId>{5C22544A-7EE6-4342-B048-85BDC9FD1C3A}</a:tableStyleId>
              </a:tblPr>
              <a:tblGrid>
                <a:gridCol w="2292732"/>
                <a:gridCol w="1821033"/>
                <a:gridCol w="1834188"/>
                <a:gridCol w="1324855"/>
              </a:tblGrid>
              <a:tr h="415191">
                <a:tc>
                  <a:txBody>
                    <a:bodyPr/>
                    <a:lstStyle/>
                    <a:p>
                      <a:pPr algn="ctr"/>
                      <a:r>
                        <a:rPr lang="es-ES" sz="1400" dirty="0" smtClean="0"/>
                        <a:t>Dirección</a:t>
                      </a:r>
                      <a:endParaRPr lang="es-ES" sz="1400" dirty="0"/>
                    </a:p>
                  </a:txBody>
                  <a:tcPr/>
                </a:tc>
                <a:tc>
                  <a:txBody>
                    <a:bodyPr/>
                    <a:lstStyle/>
                    <a:p>
                      <a:pPr algn="ctr"/>
                      <a:r>
                        <a:rPr lang="es-ES" sz="1400" dirty="0" smtClean="0"/>
                        <a:t>Colonia</a:t>
                      </a:r>
                      <a:endParaRPr lang="es-ES" sz="1400" dirty="0"/>
                    </a:p>
                  </a:txBody>
                  <a:tcPr/>
                </a:tc>
                <a:tc>
                  <a:txBody>
                    <a:bodyPr/>
                    <a:lstStyle/>
                    <a:p>
                      <a:pPr algn="ctr"/>
                      <a:r>
                        <a:rPr lang="es-ES" sz="1400" dirty="0" smtClean="0"/>
                        <a:t>Tipo</a:t>
                      </a:r>
                      <a:endParaRPr lang="es-ES" sz="1400" dirty="0"/>
                    </a:p>
                  </a:txBody>
                  <a:tcPr/>
                </a:tc>
                <a:tc>
                  <a:txBody>
                    <a:bodyPr/>
                    <a:lstStyle/>
                    <a:p>
                      <a:pPr algn="ctr"/>
                      <a:r>
                        <a:rPr lang="es-ES" sz="1400" dirty="0" smtClean="0"/>
                        <a:t>Cantidad</a:t>
                      </a:r>
                      <a:endParaRPr lang="es-ES" sz="1400" dirty="0"/>
                    </a:p>
                  </a:txBody>
                  <a:tcPr/>
                </a:tc>
              </a:tr>
              <a:tr h="705825">
                <a:tc>
                  <a:txBody>
                    <a:bodyPr/>
                    <a:lstStyle/>
                    <a:p>
                      <a:r>
                        <a:rPr lang="es-ES" sz="1400" dirty="0" smtClean="0"/>
                        <a:t>Villa España y  Villa Bilbao</a:t>
                      </a:r>
                      <a:endParaRPr lang="es-ES" sz="1400" dirty="0"/>
                    </a:p>
                  </a:txBody>
                  <a:tcPr/>
                </a:tc>
                <a:tc>
                  <a:txBody>
                    <a:bodyPr/>
                    <a:lstStyle/>
                    <a:p>
                      <a:r>
                        <a:rPr lang="es-ES" sz="1400" dirty="0" smtClean="0"/>
                        <a:t>Villas de Oriente</a:t>
                      </a:r>
                      <a:endParaRPr lang="es-ES" sz="1400" dirty="0"/>
                    </a:p>
                  </a:txBody>
                  <a:tcPr/>
                </a:tc>
                <a:tc>
                  <a:txBody>
                    <a:bodyPr/>
                    <a:lstStyle/>
                    <a:p>
                      <a:r>
                        <a:rPr lang="es-ES" sz="1400" dirty="0" smtClean="0"/>
                        <a:t>Plaza/Camellón</a:t>
                      </a:r>
                      <a:endParaRPr lang="es-ES" sz="1400" dirty="0"/>
                    </a:p>
                  </a:txBody>
                  <a:tcPr/>
                </a:tc>
                <a:tc>
                  <a:txBody>
                    <a:bodyPr/>
                    <a:lstStyle/>
                    <a:p>
                      <a:pPr algn="ctr"/>
                      <a:r>
                        <a:rPr lang="es-ES" sz="1400" dirty="0" smtClean="0"/>
                        <a:t>60</a:t>
                      </a:r>
                      <a:endParaRPr lang="es-ES" sz="1400" dirty="0"/>
                    </a:p>
                  </a:txBody>
                  <a:tcPr/>
                </a:tc>
              </a:tr>
              <a:tr h="505149">
                <a:tc>
                  <a:txBody>
                    <a:bodyPr/>
                    <a:lstStyle/>
                    <a:p>
                      <a:r>
                        <a:rPr lang="es-ES" sz="1400" dirty="0" smtClean="0"/>
                        <a:t>Priv. Esmeralda Sur</a:t>
                      </a:r>
                      <a:endParaRPr lang="es-ES" sz="1400" dirty="0"/>
                    </a:p>
                  </a:txBody>
                  <a:tcPr/>
                </a:tc>
                <a:tc>
                  <a:txBody>
                    <a:bodyPr/>
                    <a:lstStyle/>
                    <a:p>
                      <a:r>
                        <a:rPr lang="es-ES" sz="1400" dirty="0" smtClean="0"/>
                        <a:t>Valle</a:t>
                      </a:r>
                      <a:r>
                        <a:rPr lang="es-ES" sz="1400" baseline="0" dirty="0" smtClean="0"/>
                        <a:t> Sur</a:t>
                      </a:r>
                      <a:endParaRPr lang="es-ES" sz="1400" dirty="0"/>
                    </a:p>
                  </a:txBody>
                  <a:tcPr/>
                </a:tc>
                <a:tc>
                  <a:txBody>
                    <a:bodyPr/>
                    <a:lstStyle/>
                    <a:p>
                      <a:r>
                        <a:rPr lang="es-ES" sz="1400" dirty="0" smtClean="0"/>
                        <a:t>Plaza</a:t>
                      </a:r>
                      <a:endParaRPr lang="es-ES" sz="1400" dirty="0"/>
                    </a:p>
                  </a:txBody>
                  <a:tcPr/>
                </a:tc>
                <a:tc>
                  <a:txBody>
                    <a:bodyPr/>
                    <a:lstStyle/>
                    <a:p>
                      <a:pPr algn="ctr"/>
                      <a:r>
                        <a:rPr lang="es-ES" sz="1400" dirty="0" smtClean="0"/>
                        <a:t>20</a:t>
                      </a:r>
                      <a:endParaRPr lang="es-ES" sz="1400" dirty="0"/>
                    </a:p>
                  </a:txBody>
                  <a:tcPr/>
                </a:tc>
              </a:tr>
              <a:tr h="705825">
                <a:tc>
                  <a:txBody>
                    <a:bodyPr/>
                    <a:lstStyle/>
                    <a:p>
                      <a:endParaRPr lang="es-ES" sz="1400" dirty="0"/>
                    </a:p>
                  </a:txBody>
                  <a:tcPr/>
                </a:tc>
                <a:tc>
                  <a:txBody>
                    <a:bodyPr/>
                    <a:lstStyle/>
                    <a:p>
                      <a:r>
                        <a:rPr lang="es-ES" sz="1400" dirty="0" smtClean="0"/>
                        <a:t>Hacienda  Santa Lucía</a:t>
                      </a:r>
                      <a:endParaRPr lang="es-ES" sz="1400" dirty="0"/>
                    </a:p>
                  </a:txBody>
                  <a:tcPr/>
                </a:tc>
                <a:tc>
                  <a:txBody>
                    <a:bodyPr/>
                    <a:lstStyle/>
                    <a:p>
                      <a:r>
                        <a:rPr lang="es-ES" sz="1400" dirty="0" smtClean="0"/>
                        <a:t>Camellón</a:t>
                      </a:r>
                      <a:endParaRPr lang="es-ES" sz="1400" dirty="0"/>
                    </a:p>
                  </a:txBody>
                  <a:tcPr/>
                </a:tc>
                <a:tc>
                  <a:txBody>
                    <a:bodyPr/>
                    <a:lstStyle/>
                    <a:p>
                      <a:pPr algn="ctr"/>
                      <a:r>
                        <a:rPr lang="es-ES" sz="1400" dirty="0" smtClean="0"/>
                        <a:t>13</a:t>
                      </a:r>
                      <a:endParaRPr lang="es-ES" sz="1400" dirty="0"/>
                    </a:p>
                  </a:txBody>
                  <a:tcPr/>
                </a:tc>
              </a:tr>
              <a:tr h="505149">
                <a:tc>
                  <a:txBody>
                    <a:bodyPr/>
                    <a:lstStyle/>
                    <a:p>
                      <a:endParaRPr lang="es-ES" sz="1400" dirty="0"/>
                    </a:p>
                  </a:txBody>
                  <a:tcPr/>
                </a:tc>
                <a:tc>
                  <a:txBody>
                    <a:bodyPr/>
                    <a:lstStyle/>
                    <a:p>
                      <a:r>
                        <a:rPr lang="es-ES" sz="1400" dirty="0" smtClean="0"/>
                        <a:t>Los Valles</a:t>
                      </a:r>
                      <a:endParaRPr lang="es-ES" sz="1400" dirty="0"/>
                    </a:p>
                  </a:txBody>
                  <a:tcPr/>
                </a:tc>
                <a:tc>
                  <a:txBody>
                    <a:bodyPr/>
                    <a:lstStyle/>
                    <a:p>
                      <a:r>
                        <a:rPr lang="es-ES" sz="1400" dirty="0" smtClean="0"/>
                        <a:t>Plaza</a:t>
                      </a:r>
                      <a:endParaRPr lang="es-ES" sz="1400" dirty="0"/>
                    </a:p>
                  </a:txBody>
                  <a:tcPr/>
                </a:tc>
                <a:tc>
                  <a:txBody>
                    <a:bodyPr/>
                    <a:lstStyle/>
                    <a:p>
                      <a:pPr algn="ctr"/>
                      <a:r>
                        <a:rPr lang="es-ES" sz="1400" dirty="0" smtClean="0"/>
                        <a:t>10</a:t>
                      </a:r>
                      <a:endParaRPr lang="es-ES" sz="1400" dirty="0"/>
                    </a:p>
                  </a:txBody>
                  <a:tcPr/>
                </a:tc>
              </a:tr>
              <a:tr h="505149">
                <a:tc>
                  <a:txBody>
                    <a:bodyPr/>
                    <a:lstStyle/>
                    <a:p>
                      <a:r>
                        <a:rPr lang="es-ES" sz="1400" dirty="0" smtClean="0"/>
                        <a:t>Ave</a:t>
                      </a:r>
                      <a:r>
                        <a:rPr lang="es-ES" sz="1400" baseline="0" dirty="0" smtClean="0"/>
                        <a:t> Eloy Cavazos</a:t>
                      </a:r>
                      <a:endParaRPr lang="es-ES" sz="1400" dirty="0"/>
                    </a:p>
                  </a:txBody>
                  <a:tcPr/>
                </a:tc>
                <a:tc>
                  <a:txBody>
                    <a:bodyPr/>
                    <a:lstStyle/>
                    <a:p>
                      <a:endParaRPr lang="es-ES" sz="1400" dirty="0"/>
                    </a:p>
                  </a:txBody>
                  <a:tcPr/>
                </a:tc>
                <a:tc>
                  <a:txBody>
                    <a:bodyPr/>
                    <a:lstStyle/>
                    <a:p>
                      <a:r>
                        <a:rPr lang="es-ES" sz="1400" dirty="0" smtClean="0"/>
                        <a:t>Camellón</a:t>
                      </a:r>
                      <a:endParaRPr lang="es-ES" sz="1400" dirty="0"/>
                    </a:p>
                  </a:txBody>
                  <a:tcPr/>
                </a:tc>
                <a:tc>
                  <a:txBody>
                    <a:bodyPr/>
                    <a:lstStyle/>
                    <a:p>
                      <a:pPr algn="ctr"/>
                      <a:r>
                        <a:rPr lang="es-ES" sz="1400" dirty="0" smtClean="0"/>
                        <a:t>25</a:t>
                      </a:r>
                      <a:endParaRPr lang="es-ES" sz="1400" dirty="0"/>
                    </a:p>
                  </a:txBody>
                  <a:tcPr/>
                </a:tc>
              </a:tr>
              <a:tr h="505149">
                <a:tc>
                  <a:txBody>
                    <a:bodyPr/>
                    <a:lstStyle/>
                    <a:p>
                      <a:r>
                        <a:rPr lang="es-ES" sz="1400" dirty="0" smtClean="0"/>
                        <a:t>Ecología</a:t>
                      </a:r>
                      <a:endParaRPr lang="es-ES" sz="1400" dirty="0"/>
                    </a:p>
                  </a:txBody>
                  <a:tcPr/>
                </a:tc>
                <a:tc>
                  <a:txBody>
                    <a:bodyPr/>
                    <a:lstStyle/>
                    <a:p>
                      <a:endParaRPr lang="es-ES" sz="1400" dirty="0"/>
                    </a:p>
                  </a:txBody>
                  <a:tcPr/>
                </a:tc>
                <a:tc>
                  <a:txBody>
                    <a:bodyPr/>
                    <a:lstStyle/>
                    <a:p>
                      <a:endParaRPr lang="es-ES" sz="1400" dirty="0"/>
                    </a:p>
                  </a:txBody>
                  <a:tcPr/>
                </a:tc>
                <a:tc>
                  <a:txBody>
                    <a:bodyPr/>
                    <a:lstStyle/>
                    <a:p>
                      <a:pPr algn="ctr"/>
                      <a:r>
                        <a:rPr lang="es-ES" sz="1400" dirty="0" smtClean="0"/>
                        <a:t>51</a:t>
                      </a:r>
                      <a:endParaRPr lang="es-ES" sz="1400" dirty="0"/>
                    </a:p>
                  </a:txBody>
                  <a:tcPr/>
                </a:tc>
              </a:tr>
              <a:tr h="505149">
                <a:tc>
                  <a:txBody>
                    <a:bodyPr/>
                    <a:lstStyle/>
                    <a:p>
                      <a:endParaRPr lang="es-ES" sz="1400" dirty="0"/>
                    </a:p>
                  </a:txBody>
                  <a:tcPr/>
                </a:tc>
                <a:tc>
                  <a:txBody>
                    <a:bodyPr/>
                    <a:lstStyle/>
                    <a:p>
                      <a:endParaRPr lang="es-ES" sz="1400" dirty="0"/>
                    </a:p>
                  </a:txBody>
                  <a:tcPr/>
                </a:tc>
                <a:tc>
                  <a:txBody>
                    <a:bodyPr/>
                    <a:lstStyle/>
                    <a:p>
                      <a:pPr algn="ctr"/>
                      <a:r>
                        <a:rPr lang="es-ES" sz="1800" b="1" i="1" dirty="0" smtClean="0"/>
                        <a:t>Total</a:t>
                      </a:r>
                      <a:endParaRPr lang="es-ES" sz="1800" b="1" i="1" dirty="0"/>
                    </a:p>
                  </a:txBody>
                  <a:tcPr/>
                </a:tc>
                <a:tc>
                  <a:txBody>
                    <a:bodyPr/>
                    <a:lstStyle/>
                    <a:p>
                      <a:pPr algn="ctr"/>
                      <a:r>
                        <a:rPr lang="es-ES" sz="1400" b="1" i="1" dirty="0" smtClean="0"/>
                        <a:t>179</a:t>
                      </a:r>
                      <a:endParaRPr lang="es-ES" sz="1400" b="1" i="1" dirty="0"/>
                    </a:p>
                  </a:txBody>
                  <a:tcPr/>
                </a:tc>
              </a:tr>
              <a:tr h="434235">
                <a:tc>
                  <a:txBody>
                    <a:bodyPr/>
                    <a:lstStyle/>
                    <a:p>
                      <a:endParaRPr lang="es-E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smtClean="0">
                        <a:ln>
                          <a:noFill/>
                        </a:ln>
                        <a:solidFill>
                          <a:prstClr val="black"/>
                        </a:solidFill>
                        <a:effectLst/>
                        <a:uLnTx/>
                        <a:uFillTx/>
                        <a:latin typeface="+mn-lt"/>
                      </a:endParaRPr>
                    </a:p>
                  </a:txBody>
                  <a:tcPr/>
                </a:tc>
                <a:tc>
                  <a:txBody>
                    <a:bodyPr/>
                    <a:lstStyle/>
                    <a:p>
                      <a:endParaRPr lang="es-ES" sz="1400" dirty="0"/>
                    </a:p>
                  </a:txBody>
                  <a:tcPr/>
                </a:tc>
                <a:tc>
                  <a:txBody>
                    <a:bodyPr/>
                    <a:lstStyle/>
                    <a:p>
                      <a:pPr algn="ctr"/>
                      <a:endParaRPr lang="es-ES" sz="1400" dirty="0"/>
                    </a:p>
                  </a:txBody>
                  <a:tcPr/>
                </a:tc>
              </a:tr>
              <a:tr h="505149">
                <a:tc>
                  <a:txBody>
                    <a:bodyPr/>
                    <a:lstStyle/>
                    <a:p>
                      <a:r>
                        <a:rPr lang="es-ES" sz="1400" dirty="0" smtClean="0"/>
                        <a:t>**</a:t>
                      </a:r>
                      <a:r>
                        <a:rPr lang="es-ES" sz="1600" b="1" dirty="0" smtClean="0"/>
                        <a:t>Variedades de</a:t>
                      </a:r>
                      <a:r>
                        <a:rPr lang="es-ES" sz="1600" b="1" baseline="0" dirty="0" smtClean="0"/>
                        <a:t> árboles sembrados: Ébanos, Roble Blanco, Encino Rojo, Encino Verde, Truenos.</a:t>
                      </a:r>
                      <a:endParaRPr lang="es-E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smtClean="0">
                        <a:ln>
                          <a:noFill/>
                        </a:ln>
                        <a:solidFill>
                          <a:prstClr val="black"/>
                        </a:solidFill>
                        <a:effectLst/>
                        <a:uLnTx/>
                        <a:uFillTx/>
                        <a:latin typeface="+mn-lt"/>
                      </a:endParaRPr>
                    </a:p>
                  </a:txBody>
                  <a:tcPr/>
                </a:tc>
                <a:tc>
                  <a:txBody>
                    <a:bodyPr/>
                    <a:lstStyle/>
                    <a:p>
                      <a:endParaRPr lang="es-ES" sz="1600" b="1" i="1" dirty="0"/>
                    </a:p>
                  </a:txBody>
                  <a:tcPr/>
                </a:tc>
                <a:tc>
                  <a:txBody>
                    <a:bodyPr/>
                    <a:lstStyle/>
                    <a:p>
                      <a:pPr algn="ctr"/>
                      <a:endParaRPr lang="es-ES" sz="1600" b="1" i="1" dirty="0"/>
                    </a:p>
                  </a:txBody>
                  <a:tcPr/>
                </a:tc>
              </a:tr>
            </a:tbl>
          </a:graphicData>
        </a:graphic>
      </p:graphicFrame>
      <p:sp>
        <p:nvSpPr>
          <p:cNvPr id="5" name="4 CuadroTexto"/>
          <p:cNvSpPr txBox="1"/>
          <p:nvPr/>
        </p:nvSpPr>
        <p:spPr>
          <a:xfrm>
            <a:off x="3419870" y="-80838"/>
            <a:ext cx="1868973" cy="523220"/>
          </a:xfrm>
          <a:prstGeom prst="rect">
            <a:avLst/>
          </a:prstGeom>
          <a:noFill/>
        </p:spPr>
        <p:txBody>
          <a:bodyPr wrap="none" rtlCol="0">
            <a:spAutoFit/>
          </a:bodyPr>
          <a:lstStyle/>
          <a:p>
            <a:r>
              <a:rPr lang="es-ES" sz="2800" dirty="0" smtClean="0"/>
              <a:t>Forestación</a:t>
            </a:r>
            <a:endParaRPr lang="es-ES" sz="2800" dirty="0"/>
          </a:p>
        </p:txBody>
      </p:sp>
    </p:spTree>
    <p:extLst>
      <p:ext uri="{BB962C8B-B14F-4D97-AF65-F5344CB8AC3E}">
        <p14:creationId xmlns="" xmlns:p14="http://schemas.microsoft.com/office/powerpoint/2010/main" val="34589273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962" y="6304547"/>
            <a:ext cx="4968552" cy="646331"/>
          </a:xfrm>
          <a:prstGeom prst="rect">
            <a:avLst/>
          </a:prstGeom>
          <a:noFill/>
        </p:spPr>
        <p:txBody>
          <a:bodyPr wrap="square" rtlCol="0">
            <a:spAutoFit/>
          </a:bodyPr>
          <a:lstStyle/>
          <a:p>
            <a:pPr marL="285750" indent="-285750">
              <a:buFont typeface="Wingdings" pitchFamily="2" charset="2"/>
              <a:buChar char="ü"/>
            </a:pPr>
            <a:endParaRPr lang="es-MX" b="1" u="sng" dirty="0" smtClean="0">
              <a:effectLst>
                <a:outerShdw blurRad="38100" dist="38100" dir="2700000" algn="tl">
                  <a:srgbClr val="000000">
                    <a:alpha val="43137"/>
                  </a:srgbClr>
                </a:outerShdw>
              </a:effectLst>
            </a:endParaRPr>
          </a:p>
          <a:p>
            <a:pPr marL="285750" indent="-285750">
              <a:buFont typeface="Wingdings" pitchFamily="2" charset="2"/>
              <a:buChar char="ü"/>
            </a:pPr>
            <a:endParaRPr lang="es-MX" b="1" u="sng" dirty="0">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 xmlns:p14="http://schemas.microsoft.com/office/powerpoint/2010/main" val="2559708112"/>
              </p:ext>
            </p:extLst>
          </p:nvPr>
        </p:nvGraphicFramePr>
        <p:xfrm>
          <a:off x="755576" y="1229492"/>
          <a:ext cx="3127906" cy="5549092"/>
        </p:xfrm>
        <a:graphic>
          <a:graphicData uri="http://schemas.openxmlformats.org/drawingml/2006/table">
            <a:tbl>
              <a:tblPr firstRow="1" bandRow="1">
                <a:tableStyleId>{5C22544A-7EE6-4342-B048-85BDC9FD1C3A}</a:tableStyleId>
              </a:tblPr>
              <a:tblGrid>
                <a:gridCol w="2002379"/>
                <a:gridCol w="1125527"/>
              </a:tblGrid>
              <a:tr h="324481">
                <a:tc>
                  <a:txBody>
                    <a:bodyPr/>
                    <a:lstStyle/>
                    <a:p>
                      <a:pPr algn="ctr"/>
                      <a:r>
                        <a:rPr lang="es-ES" sz="1200" dirty="0" smtClean="0">
                          <a:latin typeface="+mn-lt"/>
                          <a:cs typeface="Microsoft Sans Serif" panose="020B0604020202020204" pitchFamily="34" charset="0"/>
                        </a:rPr>
                        <a:t>Concepto</a:t>
                      </a:r>
                      <a:endParaRPr lang="es-ES" sz="1200" dirty="0">
                        <a:latin typeface="+mn-lt"/>
                        <a:cs typeface="Microsoft Sans Serif" panose="020B0604020202020204" pitchFamily="34" charset="0"/>
                      </a:endParaRPr>
                    </a:p>
                  </a:txBody>
                  <a:tcPr/>
                </a:tc>
                <a:tc>
                  <a:txBody>
                    <a:bodyPr/>
                    <a:lstStyle/>
                    <a:p>
                      <a:pPr algn="ctr"/>
                      <a:r>
                        <a:rPr lang="es-ES" sz="1200" dirty="0" smtClean="0">
                          <a:latin typeface="+mn-lt"/>
                          <a:cs typeface="Microsoft Sans Serif" panose="020B0604020202020204" pitchFamily="34" charset="0"/>
                        </a:rPr>
                        <a:t>Cantidad</a:t>
                      </a:r>
                      <a:endParaRPr lang="es-ES" sz="1200" dirty="0">
                        <a:latin typeface="+mn-lt"/>
                        <a:cs typeface="Microsoft Sans Serif" panose="020B0604020202020204" pitchFamily="34" charset="0"/>
                      </a:endParaRPr>
                    </a:p>
                  </a:txBody>
                  <a:tcP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Humano:</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Cuadrillas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 (Manuel Valdez)</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Personal</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12</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Tiempo:</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Días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20</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Horas</a:t>
                      </a:r>
                      <a:r>
                        <a:rPr lang="es-ES" sz="1200" b="0" i="0" u="none" strike="noStrike" baseline="0" dirty="0" smtClean="0">
                          <a:solidFill>
                            <a:srgbClr val="000000"/>
                          </a:solidFill>
                          <a:effectLst/>
                          <a:latin typeface="+mn-lt"/>
                          <a:cs typeface="Microsoft Sans Serif" panose="020B0604020202020204" pitchFamily="34" charset="0"/>
                        </a:rPr>
                        <a:t> trabajadas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192</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de Material:</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Cenizos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Pasto</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Tierra Negra</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28 mts3</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Árboles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179</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de  Máquinas y Herramientas:</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err="1" smtClean="0">
                          <a:solidFill>
                            <a:srgbClr val="000000"/>
                          </a:solidFill>
                          <a:effectLst/>
                          <a:latin typeface="+mn-lt"/>
                          <a:cs typeface="Microsoft Sans Serif" panose="020B0604020202020204" pitchFamily="34" charset="0"/>
                        </a:rPr>
                        <a:t>Retroescavadora</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Camión</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l" fontAlgn="ctr"/>
                      <a:r>
                        <a:rPr lang="es-ES" sz="1200" b="0" i="0" u="none" strike="noStrike" dirty="0" smtClean="0">
                          <a:solidFill>
                            <a:srgbClr val="000000"/>
                          </a:solidFill>
                          <a:effectLst/>
                          <a:latin typeface="+mn-lt"/>
                          <a:cs typeface="Microsoft Sans Serif" panose="020B0604020202020204" pitchFamily="34" charset="0"/>
                        </a:rPr>
                        <a:t>Herramientas : 2 Carretillas, 6 Palas, 2 Picos, 2 Rastrillos, 4Escobas,</a:t>
                      </a:r>
                      <a:r>
                        <a:rPr lang="es-ES" sz="1200" b="0" i="0" u="none" strike="noStrike" baseline="0" dirty="0" smtClean="0">
                          <a:solidFill>
                            <a:srgbClr val="000000"/>
                          </a:solidFill>
                          <a:effectLst/>
                          <a:latin typeface="+mn-lt"/>
                          <a:cs typeface="Microsoft Sans Serif" panose="020B0604020202020204" pitchFamily="34" charset="0"/>
                        </a:rPr>
                        <a:t> 13 conos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bl>
          </a:graphicData>
        </a:graphic>
      </p:graphicFrame>
      <p:sp>
        <p:nvSpPr>
          <p:cNvPr id="5" name="4 Rectángulo"/>
          <p:cNvSpPr/>
          <p:nvPr/>
        </p:nvSpPr>
        <p:spPr>
          <a:xfrm>
            <a:off x="251520" y="548679"/>
            <a:ext cx="3765775" cy="646331"/>
          </a:xfrm>
          <a:prstGeom prst="rect">
            <a:avLst/>
          </a:prstGeom>
          <a:noFill/>
        </p:spPr>
        <p:txBody>
          <a:bodyPr wrap="none" lIns="91440" tIns="45720" rIns="91440" bIns="45720">
            <a:spAutoFit/>
          </a:bodyPr>
          <a:lstStyle/>
          <a:p>
            <a:pPr algn="ctr"/>
            <a:r>
              <a:rPr lang="es-E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doni MT Condensed" panose="02070606080606020203" pitchFamily="18" charset="0"/>
                <a:cs typeface="Microsoft Sans Serif" panose="020B0604020202020204" pitchFamily="34" charset="0"/>
              </a:rPr>
              <a:t>       </a:t>
            </a:r>
            <a:r>
              <a:rPr lang="es-ES" sz="3600" b="1" cap="none" spc="0" dirty="0" smtClean="0">
                <a:ln w="10541" cmpd="sng">
                  <a:solidFill>
                    <a:schemeClr val="accent1">
                      <a:shade val="88000"/>
                      <a:satMod val="110000"/>
                    </a:schemeClr>
                  </a:solidFill>
                  <a:prstDash val="solid"/>
                </a:ln>
                <a:effectLst/>
                <a:latin typeface="Bodoni MT Condensed" panose="02070606080606020203" pitchFamily="18" charset="0"/>
                <a:cs typeface="Microsoft Sans Serif" panose="020B0604020202020204" pitchFamily="34" charset="0"/>
              </a:rPr>
              <a:t>Recursos Utilizados</a:t>
            </a:r>
            <a:endParaRPr lang="es-ES" sz="3600" b="1" cap="none" spc="0" dirty="0">
              <a:ln w="10541" cmpd="sng">
                <a:solidFill>
                  <a:schemeClr val="accent1">
                    <a:shade val="88000"/>
                    <a:satMod val="110000"/>
                  </a:schemeClr>
                </a:solidFill>
                <a:prstDash val="solid"/>
              </a:ln>
              <a:effectLst/>
              <a:latin typeface="Bodoni MT Condensed" panose="02070606080606020203" pitchFamily="18" charset="0"/>
              <a:cs typeface="Microsoft Sans Serif" panose="020B0604020202020204" pitchFamily="34" charset="0"/>
            </a:endParaRPr>
          </a:p>
        </p:txBody>
      </p:sp>
      <p:sp>
        <p:nvSpPr>
          <p:cNvPr id="3" name="2 CuadroTexto"/>
          <p:cNvSpPr txBox="1"/>
          <p:nvPr/>
        </p:nvSpPr>
        <p:spPr>
          <a:xfrm>
            <a:off x="2001358" y="113151"/>
            <a:ext cx="4031873" cy="584775"/>
          </a:xfrm>
          <a:prstGeom prst="rect">
            <a:avLst/>
          </a:prstGeom>
          <a:noFill/>
        </p:spPr>
        <p:txBody>
          <a:bodyPr wrap="none" rtlCol="0">
            <a:spAutoFit/>
          </a:bodyPr>
          <a:lstStyle/>
          <a:p>
            <a:r>
              <a:rPr lang="es-ES" sz="3200" dirty="0" smtClean="0">
                <a:latin typeface="Adobe Gothic Std B" pitchFamily="34" charset="-128"/>
                <a:ea typeface="Adobe Gothic Std B" pitchFamily="34" charset="-128"/>
                <a:cs typeface="Microsoft Sans Serif" panose="020B0604020202020204" pitchFamily="34" charset="0"/>
              </a:rPr>
              <a:t>Acción 1” Forestación</a:t>
            </a:r>
            <a:endParaRPr lang="es-ES" dirty="0">
              <a:latin typeface="Adobe Gothic Std B" pitchFamily="34" charset="-128"/>
              <a:ea typeface="Adobe Gothic Std B" pitchFamily="34" charset="-128"/>
              <a:cs typeface="Microsoft Sans Serif" panose="020B0604020202020204" pitchFamily="34" charset="0"/>
            </a:endParaRPr>
          </a:p>
        </p:txBody>
      </p:sp>
      <p:sp>
        <p:nvSpPr>
          <p:cNvPr id="6" name="5 CuadroTexto"/>
          <p:cNvSpPr txBox="1"/>
          <p:nvPr/>
        </p:nvSpPr>
        <p:spPr>
          <a:xfrm>
            <a:off x="1055946" y="4931876"/>
            <a:ext cx="290464" cy="369332"/>
          </a:xfrm>
          <a:prstGeom prst="rect">
            <a:avLst/>
          </a:prstGeom>
          <a:noFill/>
        </p:spPr>
        <p:txBody>
          <a:bodyPr wrap="none" rtlCol="0">
            <a:spAutoFit/>
          </a:bodyPr>
          <a:lstStyle/>
          <a:p>
            <a:r>
              <a:rPr lang="es-ES" dirty="0" smtClean="0"/>
              <a:t>  </a:t>
            </a:r>
            <a:endParaRPr lang="es-ES" dirty="0"/>
          </a:p>
        </p:txBody>
      </p:sp>
      <p:sp>
        <p:nvSpPr>
          <p:cNvPr id="8" name="7 Rectángulo"/>
          <p:cNvSpPr/>
          <p:nvPr/>
        </p:nvSpPr>
        <p:spPr>
          <a:xfrm>
            <a:off x="4716016" y="548679"/>
            <a:ext cx="3658374" cy="1200329"/>
          </a:xfrm>
          <a:prstGeom prst="rect">
            <a:avLst/>
          </a:prstGeom>
        </p:spPr>
        <p:txBody>
          <a:bodyPr wrap="none">
            <a:spAutoFit/>
          </a:bodyPr>
          <a:lstStyle/>
          <a:p>
            <a:pPr algn="ctr"/>
            <a:r>
              <a:rPr lang="es-ES" sz="3600" b="1" dirty="0" smtClean="0">
                <a:ln w="10541" cmpd="sng">
                  <a:solidFill>
                    <a:schemeClr val="accent1">
                      <a:shade val="88000"/>
                      <a:satMod val="110000"/>
                    </a:schemeClr>
                  </a:solidFill>
                  <a:prstDash val="solid"/>
                </a:ln>
                <a:latin typeface="Bodoni MT Condensed" panose="02070606080606020203" pitchFamily="18" charset="0"/>
                <a:cs typeface="Microsoft Sans Serif" panose="020B0604020202020204" pitchFamily="34" charset="0"/>
              </a:rPr>
              <a:t>Actividades Realizadas</a:t>
            </a:r>
            <a:endParaRPr lang="es-ES" sz="3600" b="1" dirty="0">
              <a:ln w="10541" cmpd="sng">
                <a:solidFill>
                  <a:schemeClr val="accent1">
                    <a:shade val="88000"/>
                    <a:satMod val="110000"/>
                  </a:schemeClr>
                </a:solidFill>
                <a:prstDash val="solid"/>
              </a:ln>
              <a:latin typeface="Bodoni MT Condensed" panose="02070606080606020203" pitchFamily="18" charset="0"/>
              <a:cs typeface="Microsoft Sans Serif" panose="020B0604020202020204" pitchFamily="34" charset="0"/>
            </a:endParaRPr>
          </a:p>
          <a:p>
            <a:pPr algn="ct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w Cen MT Condensed" panose="020B0606020104020203" pitchFamily="34" charset="0"/>
              <a:cs typeface="Microsoft Sans Serif" panose="020B0604020202020204" pitchFamily="34" charset="0"/>
            </a:endParaRPr>
          </a:p>
        </p:txBody>
      </p:sp>
      <p:graphicFrame>
        <p:nvGraphicFramePr>
          <p:cNvPr id="9" name="8 Tabla"/>
          <p:cNvGraphicFramePr>
            <a:graphicFrameLocks noGrp="1"/>
          </p:cNvGraphicFramePr>
          <p:nvPr>
            <p:extLst>
              <p:ext uri="{D42A27DB-BD31-4B8C-83A1-F6EECF244321}">
                <p14:modId xmlns="" xmlns:p14="http://schemas.microsoft.com/office/powerpoint/2010/main" val="2654183810"/>
              </p:ext>
            </p:extLst>
          </p:nvPr>
        </p:nvGraphicFramePr>
        <p:xfrm>
          <a:off x="5112730" y="1195010"/>
          <a:ext cx="2864945" cy="5532120"/>
        </p:xfrm>
        <a:graphic>
          <a:graphicData uri="http://schemas.openxmlformats.org/drawingml/2006/table">
            <a:tbl>
              <a:tblPr firstRow="1" bandRow="1">
                <a:tableStyleId>{5C22544A-7EE6-4342-B048-85BDC9FD1C3A}</a:tableStyleId>
              </a:tblPr>
              <a:tblGrid>
                <a:gridCol w="360040"/>
                <a:gridCol w="2504905"/>
              </a:tblGrid>
              <a:tr h="247559">
                <a:tc>
                  <a:txBody>
                    <a:bodyPr/>
                    <a:lstStyle/>
                    <a:p>
                      <a:r>
                        <a:rPr lang="es-ES" sz="1200" dirty="0" smtClean="0"/>
                        <a:t>Nº</a:t>
                      </a:r>
                      <a:endParaRPr lang="es-ES" sz="1200" dirty="0"/>
                    </a:p>
                  </a:txBody>
                  <a:tcPr/>
                </a:tc>
                <a:tc>
                  <a:txBody>
                    <a:bodyPr/>
                    <a:lstStyle/>
                    <a:p>
                      <a:r>
                        <a:rPr lang="es-ES" sz="1200" dirty="0" smtClean="0"/>
                        <a:t>Actividades</a:t>
                      </a:r>
                      <a:endParaRPr lang="es-ES" sz="1200" dirty="0"/>
                    </a:p>
                  </a:txBody>
                  <a:tcPr/>
                </a:tc>
              </a:tr>
              <a:tr h="370840">
                <a:tc>
                  <a:txBody>
                    <a:bodyPr/>
                    <a:lstStyle/>
                    <a:p>
                      <a:pPr algn="ctr"/>
                      <a:r>
                        <a:rPr lang="es-ES" sz="1200" dirty="0" smtClean="0"/>
                        <a:t>1</a:t>
                      </a:r>
                      <a:endParaRPr lang="es-ES" sz="1200" dirty="0"/>
                    </a:p>
                  </a:txBody>
                  <a:tcPr/>
                </a:tc>
                <a:tc>
                  <a:txBody>
                    <a:bodyPr/>
                    <a:lstStyle/>
                    <a:p>
                      <a:r>
                        <a:rPr lang="es-ES" sz="1200" dirty="0" smtClean="0"/>
                        <a:t>Nivelación  y limpieza de tierra en camellón</a:t>
                      </a:r>
                      <a:endParaRPr lang="es-ES" sz="1200" dirty="0"/>
                    </a:p>
                  </a:txBody>
                  <a:tcPr/>
                </a:tc>
              </a:tr>
              <a:tr h="370840">
                <a:tc>
                  <a:txBody>
                    <a:bodyPr/>
                    <a:lstStyle/>
                    <a:p>
                      <a:pPr algn="ctr"/>
                      <a:r>
                        <a:rPr lang="es-ES" sz="1200" dirty="0" smtClean="0"/>
                        <a:t>2</a:t>
                      </a:r>
                      <a:endParaRPr lang="es-ES" sz="1200" dirty="0"/>
                    </a:p>
                  </a:txBody>
                  <a:tcPr/>
                </a:tc>
                <a:tc>
                  <a:txBody>
                    <a:bodyPr/>
                    <a:lstStyle/>
                    <a:p>
                      <a:r>
                        <a:rPr lang="es-ES" sz="1200" dirty="0" smtClean="0"/>
                        <a:t>Acarreo de tierra</a:t>
                      </a:r>
                      <a:endParaRPr lang="es-ES" sz="1200" dirty="0"/>
                    </a:p>
                  </a:txBody>
                  <a:tcPr/>
                </a:tc>
              </a:tr>
              <a:tr h="370840">
                <a:tc>
                  <a:txBody>
                    <a:bodyPr/>
                    <a:lstStyle/>
                    <a:p>
                      <a:pPr algn="ctr"/>
                      <a:r>
                        <a:rPr lang="es-ES" sz="1200" dirty="0" smtClean="0"/>
                        <a:t>3</a:t>
                      </a:r>
                      <a:endParaRPr lang="es-ES" sz="1200" dirty="0"/>
                    </a:p>
                  </a:txBody>
                  <a:tcPr/>
                </a:tc>
                <a:tc>
                  <a:txBody>
                    <a:bodyPr/>
                    <a:lstStyle/>
                    <a:p>
                      <a:r>
                        <a:rPr lang="es-ES" sz="1200" dirty="0" smtClean="0"/>
                        <a:t>Instalación de tierra</a:t>
                      </a:r>
                      <a:r>
                        <a:rPr lang="es-ES" sz="1200" baseline="0" dirty="0" smtClean="0"/>
                        <a:t> negra</a:t>
                      </a:r>
                      <a:endParaRPr lang="es-ES" sz="1200" dirty="0"/>
                    </a:p>
                  </a:txBody>
                  <a:tcPr/>
                </a:tc>
              </a:tr>
              <a:tr h="370840">
                <a:tc>
                  <a:txBody>
                    <a:bodyPr/>
                    <a:lstStyle/>
                    <a:p>
                      <a:pPr algn="ctr"/>
                      <a:r>
                        <a:rPr lang="es-ES" sz="1200" dirty="0" smtClean="0"/>
                        <a:t>4</a:t>
                      </a:r>
                      <a:endParaRPr lang="es-ES" sz="1200" dirty="0"/>
                    </a:p>
                  </a:txBody>
                  <a:tcPr/>
                </a:tc>
                <a:tc>
                  <a:txBody>
                    <a:bodyPr/>
                    <a:lstStyle/>
                    <a:p>
                      <a:r>
                        <a:rPr lang="es-ES" sz="1200" dirty="0" smtClean="0"/>
                        <a:t>Instalación de Pasto</a:t>
                      </a:r>
                      <a:endParaRPr lang="es-ES" sz="1200" dirty="0"/>
                    </a:p>
                  </a:txBody>
                  <a:tcPr/>
                </a:tc>
              </a:tr>
              <a:tr h="370840">
                <a:tc>
                  <a:txBody>
                    <a:bodyPr/>
                    <a:lstStyle/>
                    <a:p>
                      <a:pPr algn="ctr"/>
                      <a:r>
                        <a:rPr lang="es-ES" sz="1200" dirty="0" smtClean="0"/>
                        <a:t>5</a:t>
                      </a:r>
                      <a:endParaRPr lang="es-ES" sz="1200" dirty="0"/>
                    </a:p>
                  </a:txBody>
                  <a:tcPr/>
                </a:tc>
                <a:tc>
                  <a:txBody>
                    <a:bodyPr/>
                    <a:lstStyle/>
                    <a:p>
                      <a:r>
                        <a:rPr lang="es-ES" sz="1200" dirty="0" smtClean="0"/>
                        <a:t>Siembra de cenizos</a:t>
                      </a:r>
                      <a:endParaRPr lang="es-ES" sz="1200" dirty="0"/>
                    </a:p>
                  </a:txBody>
                  <a:tcPr/>
                </a:tc>
              </a:tr>
              <a:tr h="370840">
                <a:tc>
                  <a:txBody>
                    <a:bodyPr/>
                    <a:lstStyle/>
                    <a:p>
                      <a:pPr algn="ctr"/>
                      <a:r>
                        <a:rPr lang="es-ES" sz="1200" dirty="0" smtClean="0"/>
                        <a:t>6</a:t>
                      </a:r>
                      <a:endParaRPr lang="es-ES" sz="1200" dirty="0"/>
                    </a:p>
                  </a:txBody>
                  <a:tcPr/>
                </a:tc>
                <a:tc>
                  <a:txBody>
                    <a:bodyPr/>
                    <a:lstStyle/>
                    <a:p>
                      <a:r>
                        <a:rPr lang="es-ES" sz="1200" dirty="0" smtClean="0"/>
                        <a:t>Aplicación de tierra negra</a:t>
                      </a:r>
                      <a:endParaRPr lang="es-ES" sz="1200" dirty="0"/>
                    </a:p>
                  </a:txBody>
                  <a:tcPr/>
                </a:tc>
              </a:tr>
              <a:tr h="123406">
                <a:tc>
                  <a:txBody>
                    <a:bodyPr/>
                    <a:lstStyle/>
                    <a:p>
                      <a:pPr algn="ctr"/>
                      <a:r>
                        <a:rPr lang="es-ES" sz="1200" dirty="0" smtClean="0"/>
                        <a:t>7</a:t>
                      </a:r>
                      <a:endParaRPr lang="es-ES" sz="1200" dirty="0"/>
                    </a:p>
                  </a:txBody>
                  <a:tcPr/>
                </a:tc>
                <a:tc>
                  <a:txBody>
                    <a:bodyPr/>
                    <a:lstStyle/>
                    <a:p>
                      <a:r>
                        <a:rPr lang="es-ES" sz="1200" dirty="0" smtClean="0"/>
                        <a:t>Riego</a:t>
                      </a:r>
                      <a:endParaRPr lang="es-ES" sz="1200" dirty="0"/>
                    </a:p>
                  </a:txBody>
                  <a:tcPr/>
                </a:tc>
              </a:tr>
              <a:tr h="370840">
                <a:tc>
                  <a:txBody>
                    <a:bodyPr/>
                    <a:lstStyle/>
                    <a:p>
                      <a:pPr algn="ctr"/>
                      <a:r>
                        <a:rPr lang="es-ES" sz="1200" dirty="0" smtClean="0"/>
                        <a:t>8</a:t>
                      </a:r>
                      <a:endParaRPr lang="es-ES" sz="1200" dirty="0"/>
                    </a:p>
                  </a:txBody>
                  <a:tcPr/>
                </a:tc>
                <a:tc>
                  <a:txBody>
                    <a:bodyPr/>
                    <a:lstStyle/>
                    <a:p>
                      <a:r>
                        <a:rPr lang="es-ES" sz="1200" dirty="0" smtClean="0"/>
                        <a:t>Barrido</a:t>
                      </a:r>
                      <a:r>
                        <a:rPr lang="es-ES" sz="1200" baseline="0" dirty="0" smtClean="0"/>
                        <a:t> Manual</a:t>
                      </a:r>
                      <a:endParaRPr lang="es-ES" sz="1200" dirty="0"/>
                    </a:p>
                  </a:txBody>
                  <a:tcPr/>
                </a:tc>
              </a:tr>
              <a:tr h="370840">
                <a:tc>
                  <a:txBody>
                    <a:bodyPr/>
                    <a:lstStyle/>
                    <a:p>
                      <a:pPr algn="ctr"/>
                      <a:r>
                        <a:rPr lang="es-ES" sz="1200" dirty="0" smtClean="0"/>
                        <a:t>9</a:t>
                      </a:r>
                      <a:endParaRPr lang="es-ES" sz="1200" dirty="0"/>
                    </a:p>
                  </a:txBody>
                  <a:tcPr/>
                </a:tc>
                <a:tc>
                  <a:txBody>
                    <a:bodyPr/>
                    <a:lstStyle/>
                    <a:p>
                      <a:r>
                        <a:rPr lang="es-ES" sz="1200" dirty="0" smtClean="0"/>
                        <a:t>60  Cajetes</a:t>
                      </a:r>
                      <a:r>
                        <a:rPr lang="es-ES" sz="1200" baseline="0" dirty="0" smtClean="0"/>
                        <a:t>  en Palmas  C3, C4 y C5</a:t>
                      </a:r>
                    </a:p>
                  </a:txBody>
                  <a:tcPr/>
                </a:tc>
              </a:tr>
              <a:tr h="370840">
                <a:tc>
                  <a:txBody>
                    <a:bodyPr/>
                    <a:lstStyle/>
                    <a:p>
                      <a:pPr algn="ctr"/>
                      <a:r>
                        <a:rPr lang="es-ES" sz="1200" dirty="0" smtClean="0"/>
                        <a:t>10</a:t>
                      </a:r>
                      <a:endParaRPr lang="es-ES" sz="1200" dirty="0"/>
                    </a:p>
                  </a:txBody>
                  <a:tcPr/>
                </a:tc>
                <a:tc>
                  <a:txBody>
                    <a:bodyPr/>
                    <a:lstStyle/>
                    <a:p>
                      <a:r>
                        <a:rPr lang="es-ES" sz="1200" dirty="0" smtClean="0"/>
                        <a:t>178 Cajetes  en</a:t>
                      </a:r>
                      <a:r>
                        <a:rPr lang="es-ES" sz="1200" baseline="0" dirty="0" smtClean="0"/>
                        <a:t> </a:t>
                      </a:r>
                      <a:r>
                        <a:rPr lang="es-ES" sz="1200" dirty="0" smtClean="0"/>
                        <a:t>Cenizos C3, C4 y C5</a:t>
                      </a:r>
                      <a:endParaRPr lang="es-ES" sz="1200" dirty="0"/>
                    </a:p>
                  </a:txBody>
                  <a:tcPr/>
                </a:tc>
              </a:tr>
              <a:tr h="370840">
                <a:tc>
                  <a:txBody>
                    <a:bodyPr/>
                    <a:lstStyle/>
                    <a:p>
                      <a:pPr algn="ctr"/>
                      <a:r>
                        <a:rPr lang="es-ES" sz="1200" dirty="0" smtClean="0"/>
                        <a:t>11</a:t>
                      </a:r>
                      <a:endParaRPr lang="es-ES" sz="1200" dirty="0"/>
                    </a:p>
                  </a:txBody>
                  <a:tcPr/>
                </a:tc>
                <a:tc>
                  <a:txBody>
                    <a:bodyPr/>
                    <a:lstStyle/>
                    <a:p>
                      <a:r>
                        <a:rPr lang="es-ES" sz="1200" dirty="0" smtClean="0"/>
                        <a:t>2,242 </a:t>
                      </a:r>
                      <a:r>
                        <a:rPr lang="es-ES" sz="1200" dirty="0" err="1" smtClean="0"/>
                        <a:t>mts</a:t>
                      </a:r>
                      <a:r>
                        <a:rPr lang="es-ES" sz="1200" dirty="0" smtClean="0"/>
                        <a:t> lineales de</a:t>
                      </a:r>
                      <a:r>
                        <a:rPr lang="es-ES" sz="1200" baseline="0" dirty="0" smtClean="0"/>
                        <a:t> </a:t>
                      </a:r>
                      <a:r>
                        <a:rPr lang="es-ES" sz="1200" dirty="0" smtClean="0"/>
                        <a:t>Bisel en </a:t>
                      </a:r>
                      <a:r>
                        <a:rPr lang="es-ES" sz="1200" baseline="0" dirty="0" smtClean="0"/>
                        <a:t> C4, C5y C6</a:t>
                      </a:r>
                      <a:endParaRPr lang="es-ES" sz="1200" dirty="0"/>
                    </a:p>
                  </a:txBody>
                  <a:tcPr/>
                </a:tc>
              </a:tr>
              <a:tr h="370840">
                <a:tc>
                  <a:txBody>
                    <a:bodyPr/>
                    <a:lstStyle/>
                    <a:p>
                      <a:pPr algn="ctr"/>
                      <a:r>
                        <a:rPr lang="es-ES" sz="1200" dirty="0" smtClean="0"/>
                        <a:t>12</a:t>
                      </a:r>
                      <a:endParaRPr lang="es-ES" sz="1200" dirty="0"/>
                    </a:p>
                  </a:txBody>
                  <a:tcPr/>
                </a:tc>
                <a:tc>
                  <a:txBody>
                    <a:bodyPr/>
                    <a:lstStyle/>
                    <a:p>
                      <a:r>
                        <a:rPr lang="es-ES" sz="1200" dirty="0" smtClean="0"/>
                        <a:t>Recolección de  </a:t>
                      </a:r>
                      <a:r>
                        <a:rPr lang="es-ES" sz="1200" baseline="0" dirty="0" smtClean="0"/>
                        <a:t>p</a:t>
                      </a:r>
                      <a:r>
                        <a:rPr lang="es-ES" sz="1200" dirty="0" smtClean="0"/>
                        <a:t>iedras en Laterales C2, C3 y C4 (28 m3)</a:t>
                      </a:r>
                      <a:endParaRPr lang="es-ES" sz="1200" dirty="0"/>
                    </a:p>
                  </a:txBody>
                  <a:tcPr/>
                </a:tc>
              </a:tr>
              <a:tr h="37084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bl>
          </a:graphicData>
        </a:graphic>
      </p:graphicFrame>
    </p:spTree>
    <p:extLst>
      <p:ext uri="{BB962C8B-B14F-4D97-AF65-F5344CB8AC3E}">
        <p14:creationId xmlns="" xmlns:p14="http://schemas.microsoft.com/office/powerpoint/2010/main" val="30710575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 xmlns:p14="http://schemas.microsoft.com/office/powerpoint/2010/main" val="147760166"/>
              </p:ext>
            </p:extLst>
          </p:nvPr>
        </p:nvGraphicFramePr>
        <p:xfrm>
          <a:off x="467544" y="332656"/>
          <a:ext cx="8352928" cy="2748280"/>
        </p:xfrm>
        <a:graphic>
          <a:graphicData uri="http://schemas.openxmlformats.org/drawingml/2006/table">
            <a:tbl>
              <a:tblPr firstRow="1" bandRow="1">
                <a:tableStyleId>{5C22544A-7EE6-4342-B048-85BDC9FD1C3A}</a:tableStyleId>
              </a:tblPr>
              <a:tblGrid>
                <a:gridCol w="2368022"/>
                <a:gridCol w="1808442"/>
                <a:gridCol w="2088232"/>
                <a:gridCol w="2088232"/>
              </a:tblGrid>
              <a:tr h="370840">
                <a:tc>
                  <a:txBody>
                    <a:bodyPr/>
                    <a:lstStyle/>
                    <a:p>
                      <a:r>
                        <a:rPr lang="es-ES" dirty="0" err="1" smtClean="0"/>
                        <a:t>Accion</a:t>
                      </a:r>
                      <a:r>
                        <a:rPr lang="es-ES" dirty="0" smtClean="0"/>
                        <a:t> 2</a:t>
                      </a:r>
                      <a:r>
                        <a:rPr lang="es-ES" baseline="0" dirty="0" smtClean="0"/>
                        <a:t> </a:t>
                      </a:r>
                      <a:r>
                        <a:rPr lang="es-ES" dirty="0" smtClean="0"/>
                        <a:t>REHABILITACION CARRETERA CADEREYTA</a:t>
                      </a:r>
                      <a:endParaRPr lang="es-ES" dirty="0"/>
                    </a:p>
                  </a:txBody>
                  <a:tcPr/>
                </a:tc>
                <a:tc>
                  <a:txBody>
                    <a:bodyPr/>
                    <a:lstStyle/>
                    <a:p>
                      <a:pPr algn="ctr"/>
                      <a:r>
                        <a:rPr lang="es-ES" dirty="0" smtClean="0"/>
                        <a:t>Meta</a:t>
                      </a:r>
                      <a:endParaRPr lang="es-ES" dirty="0"/>
                    </a:p>
                  </a:txBody>
                  <a:tcPr/>
                </a:tc>
                <a:tc>
                  <a:txBody>
                    <a:bodyPr/>
                    <a:lstStyle/>
                    <a:p>
                      <a:pPr algn="ctr"/>
                      <a:r>
                        <a:rPr lang="es-ES" dirty="0" smtClean="0"/>
                        <a:t>Realizado</a:t>
                      </a:r>
                      <a:endParaRPr lang="es-ES" dirty="0"/>
                    </a:p>
                  </a:txBody>
                  <a:tcPr/>
                </a:tc>
                <a:tc>
                  <a:txBody>
                    <a:bodyPr/>
                    <a:lstStyle/>
                    <a:p>
                      <a:pPr algn="ctr"/>
                      <a:r>
                        <a:rPr lang="es-ES" dirty="0" smtClean="0"/>
                        <a:t>Avance</a:t>
                      </a:r>
                      <a:endParaRPr lang="es-ES" dirty="0"/>
                    </a:p>
                  </a:txBody>
                  <a:tcPr/>
                </a:tc>
              </a:tr>
              <a:tr h="370840">
                <a:tc>
                  <a:txBody>
                    <a:bodyPr/>
                    <a:lstStyle/>
                    <a:p>
                      <a:r>
                        <a:rPr lang="es-ES" dirty="0" smtClean="0"/>
                        <a:t>Relleno</a:t>
                      </a:r>
                      <a:r>
                        <a:rPr lang="es-ES" baseline="0" dirty="0" smtClean="0"/>
                        <a:t> de Cunetas:</a:t>
                      </a:r>
                      <a:endParaRPr lang="es-ES" dirty="0"/>
                    </a:p>
                  </a:txBody>
                  <a:tcPr/>
                </a:tc>
                <a:tc>
                  <a:txBody>
                    <a:bodyPr/>
                    <a:lstStyle/>
                    <a:p>
                      <a:endParaRPr lang="es-ES" dirty="0"/>
                    </a:p>
                  </a:txBody>
                  <a:tcPr/>
                </a:tc>
                <a:tc>
                  <a:txBody>
                    <a:bodyPr/>
                    <a:lstStyle/>
                    <a:p>
                      <a:endParaRPr lang="es-ES" dirty="0"/>
                    </a:p>
                  </a:txBody>
                  <a:tcPr/>
                </a:tc>
                <a:tc>
                  <a:txBody>
                    <a:bodyPr/>
                    <a:lstStyle/>
                    <a:p>
                      <a:endParaRPr lang="es-ES" dirty="0"/>
                    </a:p>
                  </a:txBody>
                  <a:tcPr/>
                </a:tc>
              </a:tr>
              <a:tr h="370840">
                <a:tc>
                  <a:txBody>
                    <a:bodyPr/>
                    <a:lstStyle/>
                    <a:p>
                      <a:r>
                        <a:rPr lang="es-ES" dirty="0" smtClean="0"/>
                        <a:t>Relleno Cuneta 5</a:t>
                      </a:r>
                      <a:endParaRPr lang="es-E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800" dirty="0" smtClean="0"/>
                        <a:t>Llenar el 100% (426m3/30 viajes de 14m3)</a:t>
                      </a:r>
                    </a:p>
                    <a:p>
                      <a:pPr algn="just"/>
                      <a:r>
                        <a:rPr lang="es-ES" sz="1800" dirty="0" smtClean="0"/>
                        <a:t>426m3</a:t>
                      </a:r>
                      <a:endParaRPr lang="es-ES" sz="1800" dirty="0"/>
                    </a:p>
                  </a:txBody>
                  <a:tcPr/>
                </a:tc>
                <a:tc>
                  <a:txBody>
                    <a:bodyPr/>
                    <a:lstStyle/>
                    <a:p>
                      <a:pPr algn="ctr"/>
                      <a:r>
                        <a:rPr lang="es-ES" dirty="0" smtClean="0"/>
                        <a:t>100%</a:t>
                      </a:r>
                      <a:endParaRPr lang="es-ES" dirty="0"/>
                    </a:p>
                  </a:txBody>
                  <a:tcPr/>
                </a:tc>
                <a:tc>
                  <a:txBody>
                    <a:bodyPr/>
                    <a:lstStyle/>
                    <a:p>
                      <a:pPr algn="ctr"/>
                      <a:r>
                        <a:rPr lang="es-ES" dirty="0" smtClean="0"/>
                        <a:t>100%</a:t>
                      </a:r>
                      <a:endParaRPr lang="es-ES" dirty="0"/>
                    </a:p>
                  </a:txBody>
                  <a:tcPr/>
                </a:tc>
              </a:tr>
            </a:tbl>
          </a:graphicData>
        </a:graphic>
      </p:graphicFrame>
    </p:spTree>
    <p:extLst>
      <p:ext uri="{BB962C8B-B14F-4D97-AF65-F5344CB8AC3E}">
        <p14:creationId xmlns="" xmlns:p14="http://schemas.microsoft.com/office/powerpoint/2010/main" val="802068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 xmlns:p14="http://schemas.microsoft.com/office/powerpoint/2010/main" val="1881190464"/>
              </p:ext>
            </p:extLst>
          </p:nvPr>
        </p:nvGraphicFramePr>
        <p:xfrm>
          <a:off x="395536" y="620688"/>
          <a:ext cx="8352928" cy="2858616"/>
        </p:xfrm>
        <a:graphic>
          <a:graphicData uri="http://schemas.openxmlformats.org/drawingml/2006/table">
            <a:tbl>
              <a:tblPr firstRow="1" bandRow="1">
                <a:tableStyleId>{5C22544A-7EE6-4342-B048-85BDC9FD1C3A}</a:tableStyleId>
              </a:tblPr>
              <a:tblGrid>
                <a:gridCol w="2088232"/>
                <a:gridCol w="2088232"/>
                <a:gridCol w="2088232"/>
                <a:gridCol w="2088232"/>
              </a:tblGrid>
              <a:tr h="370840">
                <a:tc>
                  <a:txBody>
                    <a:bodyPr/>
                    <a:lstStyle/>
                    <a:p>
                      <a:r>
                        <a:rPr lang="es-ES" dirty="0" smtClean="0"/>
                        <a:t>Acción</a:t>
                      </a:r>
                      <a:r>
                        <a:rPr lang="es-ES" baseline="0" dirty="0" smtClean="0"/>
                        <a:t> 3 Brigadas</a:t>
                      </a:r>
                      <a:endParaRPr lang="es-ES" dirty="0"/>
                    </a:p>
                  </a:txBody>
                  <a:tcPr/>
                </a:tc>
                <a:tc>
                  <a:txBody>
                    <a:bodyPr/>
                    <a:lstStyle/>
                    <a:p>
                      <a:pPr algn="ctr"/>
                      <a:r>
                        <a:rPr lang="es-ES" dirty="0" smtClean="0"/>
                        <a:t>Meta</a:t>
                      </a:r>
                      <a:endParaRPr lang="es-ES" dirty="0"/>
                    </a:p>
                  </a:txBody>
                  <a:tcPr/>
                </a:tc>
                <a:tc>
                  <a:txBody>
                    <a:bodyPr/>
                    <a:lstStyle/>
                    <a:p>
                      <a:pPr algn="ctr"/>
                      <a:r>
                        <a:rPr lang="es-ES" dirty="0" smtClean="0"/>
                        <a:t>Realizado</a:t>
                      </a:r>
                      <a:endParaRPr lang="es-ES" dirty="0"/>
                    </a:p>
                  </a:txBody>
                  <a:tcPr/>
                </a:tc>
                <a:tc>
                  <a:txBody>
                    <a:bodyPr/>
                    <a:lstStyle/>
                    <a:p>
                      <a:pPr algn="ctr"/>
                      <a:r>
                        <a:rPr lang="es-ES" dirty="0" smtClean="0"/>
                        <a:t>Avance</a:t>
                      </a:r>
                      <a:endParaRPr lang="es-ES" dirty="0"/>
                    </a:p>
                  </a:txBody>
                  <a:tcPr/>
                </a:tc>
              </a:tr>
              <a:tr h="370840">
                <a:tc>
                  <a:txBody>
                    <a:bodyPr/>
                    <a:lstStyle/>
                    <a:p>
                      <a:r>
                        <a:rPr lang="es-ES" dirty="0" smtClean="0"/>
                        <a:t>Villas de </a:t>
                      </a:r>
                      <a:r>
                        <a:rPr lang="es-ES" dirty="0" err="1" smtClean="0"/>
                        <a:t>Ote</a:t>
                      </a:r>
                      <a:endParaRPr lang="es-ES" dirty="0"/>
                    </a:p>
                  </a:txBody>
                  <a:tcPr/>
                </a:tc>
                <a:tc>
                  <a:txBody>
                    <a:bodyPr/>
                    <a:lstStyle/>
                    <a:p>
                      <a:pPr algn="ctr"/>
                      <a:r>
                        <a:rPr lang="es-ES" baseline="0" dirty="0" smtClean="0"/>
                        <a:t>Cubrir el 100%</a:t>
                      </a:r>
                      <a:endParaRPr lang="es-ES" dirty="0"/>
                    </a:p>
                  </a:txBody>
                  <a:tcPr/>
                </a:tc>
                <a:tc>
                  <a:txBody>
                    <a:bodyPr/>
                    <a:lstStyle/>
                    <a:p>
                      <a:pPr algn="ctr"/>
                      <a:r>
                        <a:rPr lang="es-ES" dirty="0" smtClean="0"/>
                        <a:t>100%</a:t>
                      </a:r>
                      <a:endParaRPr lang="es-ES" dirty="0"/>
                    </a:p>
                  </a:txBody>
                  <a:tcPr/>
                </a:tc>
                <a:tc>
                  <a:txBody>
                    <a:bodyPr/>
                    <a:lstStyle/>
                    <a:p>
                      <a:pPr algn="ctr"/>
                      <a:r>
                        <a:rPr lang="es-ES" dirty="0" smtClean="0"/>
                        <a:t>100%</a:t>
                      </a:r>
                      <a:endParaRPr lang="es-ES" dirty="0"/>
                    </a:p>
                  </a:txBody>
                  <a:tcPr/>
                </a:tc>
              </a:tr>
              <a:tr h="370840">
                <a:tc>
                  <a:txBody>
                    <a:bodyPr/>
                    <a:lstStyle/>
                    <a:p>
                      <a:r>
                        <a:rPr lang="es-ES" dirty="0" smtClean="0"/>
                        <a:t>Hacienda Santa</a:t>
                      </a:r>
                      <a:r>
                        <a:rPr lang="es-ES" baseline="0" dirty="0" smtClean="0"/>
                        <a:t> Lucia</a:t>
                      </a:r>
                      <a:endParaRPr lang="es-E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baseline="0" dirty="0" smtClean="0"/>
                        <a:t>Cubrir el 100%</a:t>
                      </a:r>
                      <a:endParaRPr lang="es-ES" dirty="0" smtClean="0"/>
                    </a:p>
                    <a:p>
                      <a:pPr algn="ctr"/>
                      <a:endParaRPr lang="es-ES" dirty="0"/>
                    </a:p>
                  </a:txBody>
                  <a:tcPr/>
                </a:tc>
                <a:tc>
                  <a:txBody>
                    <a:bodyPr/>
                    <a:lstStyle/>
                    <a:p>
                      <a:pPr algn="ctr"/>
                      <a:r>
                        <a:rPr lang="es-ES" dirty="0" smtClean="0"/>
                        <a:t>100%</a:t>
                      </a:r>
                      <a:endParaRPr lang="es-ES" dirty="0"/>
                    </a:p>
                  </a:txBody>
                  <a:tcPr/>
                </a:tc>
                <a:tc>
                  <a:txBody>
                    <a:bodyPr/>
                    <a:lstStyle/>
                    <a:p>
                      <a:pPr algn="ctr"/>
                      <a:r>
                        <a:rPr lang="es-ES" dirty="0" smtClean="0"/>
                        <a:t>100%</a:t>
                      </a:r>
                      <a:endParaRPr lang="es-ES" dirty="0"/>
                    </a:p>
                  </a:txBody>
                  <a:tcPr/>
                </a:tc>
              </a:tr>
              <a:tr h="490448">
                <a:tc>
                  <a:txBody>
                    <a:bodyPr/>
                    <a:lstStyle/>
                    <a:p>
                      <a:r>
                        <a:rPr lang="es-ES" dirty="0" smtClean="0"/>
                        <a:t>Valle Sur</a:t>
                      </a:r>
                      <a:endParaRPr lang="es-E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dirty="0" smtClean="0"/>
                        <a:t>Cubrir el </a:t>
                      </a:r>
                      <a:r>
                        <a:rPr lang="es-ES" baseline="0" dirty="0" smtClean="0"/>
                        <a:t>100%</a:t>
                      </a:r>
                      <a:endParaRPr lang="es-E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s-ES" dirty="0" smtClean="0"/>
                    </a:p>
                    <a:p>
                      <a:pPr algn="ctr"/>
                      <a:endParaRPr lang="es-ES" dirty="0"/>
                    </a:p>
                  </a:txBody>
                  <a:tcPr/>
                </a:tc>
                <a:tc>
                  <a:txBody>
                    <a:bodyPr/>
                    <a:lstStyle/>
                    <a:p>
                      <a:pPr algn="ctr"/>
                      <a:r>
                        <a:rPr lang="es-ES" dirty="0" smtClean="0"/>
                        <a:t>100%</a:t>
                      </a:r>
                      <a:endParaRPr lang="es-ES" dirty="0"/>
                    </a:p>
                  </a:txBody>
                  <a:tcPr/>
                </a:tc>
                <a:tc>
                  <a:txBody>
                    <a:bodyPr/>
                    <a:lstStyle/>
                    <a:p>
                      <a:pPr algn="ctr"/>
                      <a:r>
                        <a:rPr lang="es-ES" dirty="0" smtClean="0"/>
                        <a:t>100%</a:t>
                      </a:r>
                      <a:endParaRPr lang="es-ES" dirty="0"/>
                    </a:p>
                  </a:txBody>
                  <a:tcPr/>
                </a:tc>
              </a:tr>
              <a:tr h="562456">
                <a:tc>
                  <a:txBody>
                    <a:bodyPr/>
                    <a:lstStyle/>
                    <a:p>
                      <a:r>
                        <a:rPr lang="es-ES" dirty="0" smtClean="0"/>
                        <a:t>Magdalena</a:t>
                      </a:r>
                      <a:endParaRPr lang="es-ES" dirty="0"/>
                    </a:p>
                  </a:txBody>
                  <a:tcPr/>
                </a:tc>
                <a:tc>
                  <a:txBody>
                    <a:bodyPr/>
                    <a:lstStyle/>
                    <a:p>
                      <a:pPr algn="ctr"/>
                      <a:r>
                        <a:rPr lang="es-ES" dirty="0" smtClean="0"/>
                        <a:t>Cubrir el 100%</a:t>
                      </a:r>
                      <a:endParaRPr lang="es-ES" dirty="0"/>
                    </a:p>
                  </a:txBody>
                  <a:tcPr/>
                </a:tc>
                <a:tc>
                  <a:txBody>
                    <a:bodyPr/>
                    <a:lstStyle/>
                    <a:p>
                      <a:pPr algn="ctr"/>
                      <a:r>
                        <a:rPr lang="es-ES" dirty="0" smtClean="0"/>
                        <a:t>100%</a:t>
                      </a:r>
                      <a:endParaRPr lang="es-ES" dirty="0"/>
                    </a:p>
                  </a:txBody>
                  <a:tcPr/>
                </a:tc>
                <a:tc>
                  <a:txBody>
                    <a:bodyPr/>
                    <a:lstStyle/>
                    <a:p>
                      <a:pPr algn="ctr"/>
                      <a:r>
                        <a:rPr lang="es-ES" dirty="0" smtClean="0"/>
                        <a:t>100%</a:t>
                      </a:r>
                      <a:endParaRPr lang="es-ES" dirty="0"/>
                    </a:p>
                  </a:txBody>
                  <a:tcPr/>
                </a:tc>
              </a:tr>
            </a:tbl>
          </a:graphicData>
        </a:graphic>
      </p:graphicFrame>
    </p:spTree>
    <p:extLst>
      <p:ext uri="{BB962C8B-B14F-4D97-AF65-F5344CB8AC3E}">
        <p14:creationId xmlns="" xmlns:p14="http://schemas.microsoft.com/office/powerpoint/2010/main" val="37069898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962" y="6304547"/>
            <a:ext cx="4968552" cy="646331"/>
          </a:xfrm>
          <a:prstGeom prst="rect">
            <a:avLst/>
          </a:prstGeom>
          <a:noFill/>
        </p:spPr>
        <p:txBody>
          <a:bodyPr wrap="square" rtlCol="0">
            <a:spAutoFit/>
          </a:bodyPr>
          <a:lstStyle/>
          <a:p>
            <a:pPr marL="285750" indent="-285750">
              <a:buFont typeface="Wingdings" pitchFamily="2" charset="2"/>
              <a:buChar char="ü"/>
            </a:pPr>
            <a:endParaRPr lang="es-MX" b="1" u="sng" dirty="0" smtClean="0">
              <a:effectLst>
                <a:outerShdw blurRad="38100" dist="38100" dir="2700000" algn="tl">
                  <a:srgbClr val="000000">
                    <a:alpha val="43137"/>
                  </a:srgbClr>
                </a:outerShdw>
              </a:effectLst>
            </a:endParaRPr>
          </a:p>
          <a:p>
            <a:pPr marL="285750" indent="-285750">
              <a:buFont typeface="Wingdings" pitchFamily="2" charset="2"/>
              <a:buChar char="ü"/>
            </a:pPr>
            <a:endParaRPr lang="es-MX" b="1" u="sng" dirty="0">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 xmlns:p14="http://schemas.microsoft.com/office/powerpoint/2010/main" val="446633006"/>
              </p:ext>
            </p:extLst>
          </p:nvPr>
        </p:nvGraphicFramePr>
        <p:xfrm>
          <a:off x="533928" y="1011025"/>
          <a:ext cx="3173976" cy="6405140"/>
        </p:xfrm>
        <a:graphic>
          <a:graphicData uri="http://schemas.openxmlformats.org/drawingml/2006/table">
            <a:tbl>
              <a:tblPr firstRow="1" bandRow="1">
                <a:tableStyleId>{5C22544A-7EE6-4342-B048-85BDC9FD1C3A}</a:tableStyleId>
              </a:tblPr>
              <a:tblGrid>
                <a:gridCol w="2002379"/>
                <a:gridCol w="1171597"/>
              </a:tblGrid>
              <a:tr h="144016">
                <a:tc>
                  <a:txBody>
                    <a:bodyPr/>
                    <a:lstStyle/>
                    <a:p>
                      <a:pPr algn="ctr"/>
                      <a:r>
                        <a:rPr lang="es-ES" sz="1200" dirty="0" smtClean="0">
                          <a:latin typeface="+mn-lt"/>
                          <a:cs typeface="Microsoft Sans Serif" panose="020B0604020202020204" pitchFamily="34" charset="0"/>
                        </a:rPr>
                        <a:t>Concepto</a:t>
                      </a:r>
                      <a:endParaRPr lang="es-ES" sz="1200" dirty="0">
                        <a:latin typeface="+mn-lt"/>
                        <a:cs typeface="Microsoft Sans Serif" panose="020B0604020202020204" pitchFamily="34" charset="0"/>
                      </a:endParaRPr>
                    </a:p>
                  </a:txBody>
                  <a:tcPr/>
                </a:tc>
                <a:tc>
                  <a:txBody>
                    <a:bodyPr/>
                    <a:lstStyle/>
                    <a:p>
                      <a:pPr algn="ctr"/>
                      <a:r>
                        <a:rPr lang="es-ES" sz="1200" dirty="0" smtClean="0">
                          <a:latin typeface="+mn-lt"/>
                          <a:cs typeface="Microsoft Sans Serif" panose="020B0604020202020204" pitchFamily="34" charset="0"/>
                        </a:rPr>
                        <a:t>Cantidad</a:t>
                      </a:r>
                      <a:endParaRPr lang="es-ES" sz="1200" dirty="0">
                        <a:latin typeface="+mn-lt"/>
                        <a:cs typeface="Microsoft Sans Serif" panose="020B0604020202020204" pitchFamily="34" charset="0"/>
                      </a:endParaRPr>
                    </a:p>
                  </a:txBody>
                  <a:tcP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Humano:</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Cuadrillas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 (Pedro</a:t>
                      </a:r>
                      <a:r>
                        <a:rPr lang="es-ES" sz="1200" b="0" i="0" u="none" strike="noStrike" baseline="0" dirty="0" smtClean="0">
                          <a:solidFill>
                            <a:srgbClr val="000000"/>
                          </a:solidFill>
                          <a:effectLst/>
                          <a:latin typeface="+mn-lt"/>
                          <a:cs typeface="Microsoft Sans Serif" panose="020B0604020202020204" pitchFamily="34" charset="0"/>
                        </a:rPr>
                        <a:t> García/</a:t>
                      </a:r>
                      <a:r>
                        <a:rPr lang="es-ES" sz="1200" b="0" i="0" u="none" strike="noStrike" baseline="0" dirty="0" err="1" smtClean="0">
                          <a:solidFill>
                            <a:srgbClr val="000000"/>
                          </a:solidFill>
                          <a:effectLst/>
                          <a:latin typeface="+mn-lt"/>
                          <a:cs typeface="Microsoft Sans Serif" panose="020B0604020202020204" pitchFamily="34" charset="0"/>
                        </a:rPr>
                        <a:t>Rumualdo</a:t>
                      </a:r>
                      <a:r>
                        <a:rPr lang="es-ES" sz="1200" b="0" i="0" u="none" strike="noStrike" baseline="0" dirty="0" smtClean="0">
                          <a:solidFill>
                            <a:srgbClr val="000000"/>
                          </a:solidFill>
                          <a:effectLst/>
                          <a:latin typeface="+mn-lt"/>
                          <a:cs typeface="Microsoft Sans Serif" panose="020B0604020202020204" pitchFamily="34" charset="0"/>
                        </a:rPr>
                        <a:t> Cuellar)</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Personal</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20</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de Material:</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Árboles</a:t>
                      </a: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60</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de  Máquinas y Herramientas:</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Pickup</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Retro</a:t>
                      </a: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a:t>
                      </a:r>
                    </a:p>
                  </a:txBody>
                  <a:tcPr marL="9525" marR="9525" marT="9525" marB="0" anchor="ctr"/>
                </a:tc>
              </a:tr>
              <a:tr h="326323">
                <a:tc>
                  <a:txBody>
                    <a:bodyPr/>
                    <a:lstStyle/>
                    <a:p>
                      <a:pPr algn="ctr" fontAlgn="ctr"/>
                      <a:r>
                        <a:rPr lang="es-ES" sz="1200" b="0" i="0" u="none" strike="noStrike" dirty="0" err="1" smtClean="0">
                          <a:solidFill>
                            <a:srgbClr val="000000"/>
                          </a:solidFill>
                          <a:effectLst/>
                          <a:latin typeface="+mn-lt"/>
                          <a:cs typeface="Microsoft Sans Serif" panose="020B0604020202020204" pitchFamily="34" charset="0"/>
                        </a:rPr>
                        <a:t>Traila</a:t>
                      </a:r>
                      <a:endParaRPr lang="es-ES" sz="1200" b="0" i="0" u="none" strike="noStrike" dirty="0" smtClean="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a:t>
                      </a: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Camión</a:t>
                      </a: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a:t>
                      </a: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Retro</a:t>
                      </a: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a:t>
                      </a:r>
                    </a:p>
                  </a:txBody>
                  <a:tcPr marL="9525" marR="9525" marT="9525" marB="0" anchor="ctr"/>
                </a:tc>
              </a:tr>
              <a:tr h="397006">
                <a:tc>
                  <a:txBody>
                    <a:bodyPr/>
                    <a:lstStyle/>
                    <a:p>
                      <a:pPr algn="ctr" fontAlgn="ctr"/>
                      <a:r>
                        <a:rPr lang="es-ES" sz="1200" b="0" i="0" u="none" strike="noStrike" dirty="0" err="1" smtClean="0">
                          <a:solidFill>
                            <a:srgbClr val="000000"/>
                          </a:solidFill>
                          <a:effectLst/>
                          <a:latin typeface="+mn-lt"/>
                          <a:cs typeface="Microsoft Sans Serif" panose="020B0604020202020204" pitchFamily="34" charset="0"/>
                        </a:rPr>
                        <a:t>Debrozadoras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baseline="0" dirty="0" smtClean="0">
                          <a:solidFill>
                            <a:srgbClr val="000000"/>
                          </a:solidFill>
                          <a:effectLst/>
                          <a:latin typeface="+mn-lt"/>
                          <a:cs typeface="Microsoft Sans Serif" panose="020B0604020202020204" pitchFamily="34" charset="0"/>
                        </a:rPr>
                        <a:t>2 Carretilla ,  6 Yelmos, 7 palas, 12 escobas, 9 arañas,  15 machetes. 1Motosierra</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bl>
          </a:graphicData>
        </a:graphic>
      </p:graphicFrame>
      <p:sp>
        <p:nvSpPr>
          <p:cNvPr id="5" name="4 Rectángulo"/>
          <p:cNvSpPr/>
          <p:nvPr/>
        </p:nvSpPr>
        <p:spPr>
          <a:xfrm>
            <a:off x="470476" y="476672"/>
            <a:ext cx="3137397" cy="646331"/>
          </a:xfrm>
          <a:prstGeom prst="rect">
            <a:avLst/>
          </a:prstGeom>
          <a:noFill/>
        </p:spPr>
        <p:txBody>
          <a:bodyPr wrap="none" lIns="91440" tIns="45720" rIns="91440" bIns="45720">
            <a:spAutoFit/>
          </a:bodyPr>
          <a:lstStyle/>
          <a:p>
            <a:pPr algn="ctr"/>
            <a:r>
              <a:rPr lang="es-E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doni MT Condensed" panose="02070606080606020203" pitchFamily="18" charset="0"/>
                <a:cs typeface="Microsoft Sans Serif" panose="020B0604020202020204" pitchFamily="34" charset="0"/>
              </a:rPr>
              <a:t>Recursos Utilizados</a:t>
            </a:r>
            <a:endParaRPr lang="es-E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doni MT Condensed" panose="02070606080606020203" pitchFamily="18" charset="0"/>
              <a:cs typeface="Microsoft Sans Serif" panose="020B0604020202020204" pitchFamily="34" charset="0"/>
            </a:endParaRPr>
          </a:p>
        </p:txBody>
      </p:sp>
      <p:sp>
        <p:nvSpPr>
          <p:cNvPr id="3" name="2 CuadroTexto"/>
          <p:cNvSpPr txBox="1"/>
          <p:nvPr/>
        </p:nvSpPr>
        <p:spPr>
          <a:xfrm>
            <a:off x="649253" y="50406"/>
            <a:ext cx="7154523" cy="584775"/>
          </a:xfrm>
          <a:prstGeom prst="rect">
            <a:avLst/>
          </a:prstGeom>
          <a:noFill/>
        </p:spPr>
        <p:txBody>
          <a:bodyPr wrap="none" rtlCol="0">
            <a:spAutoFit/>
          </a:bodyPr>
          <a:lstStyle/>
          <a:p>
            <a:r>
              <a:rPr lang="es-ES" sz="3200" dirty="0" smtClean="0">
                <a:latin typeface="Adobe Gothic Std B" pitchFamily="34" charset="-128"/>
                <a:ea typeface="Adobe Gothic Std B" pitchFamily="34" charset="-128"/>
                <a:cs typeface="Microsoft Sans Serif" panose="020B0604020202020204" pitchFamily="34" charset="0"/>
              </a:rPr>
              <a:t>Acción 4” Brigada Col Villas de Oriente”</a:t>
            </a:r>
            <a:endParaRPr lang="es-ES" sz="3200" dirty="0">
              <a:latin typeface="Adobe Gothic Std B" pitchFamily="34" charset="-128"/>
              <a:ea typeface="Adobe Gothic Std B" pitchFamily="34" charset="-128"/>
              <a:cs typeface="Microsoft Sans Serif" panose="020B0604020202020204" pitchFamily="34" charset="0"/>
            </a:endParaRPr>
          </a:p>
        </p:txBody>
      </p:sp>
      <p:sp>
        <p:nvSpPr>
          <p:cNvPr id="6" name="5 CuadroTexto"/>
          <p:cNvSpPr txBox="1"/>
          <p:nvPr/>
        </p:nvSpPr>
        <p:spPr>
          <a:xfrm>
            <a:off x="1212274" y="4931876"/>
            <a:ext cx="290464" cy="369332"/>
          </a:xfrm>
          <a:prstGeom prst="rect">
            <a:avLst/>
          </a:prstGeom>
          <a:noFill/>
        </p:spPr>
        <p:txBody>
          <a:bodyPr wrap="none" rtlCol="0">
            <a:spAutoFit/>
          </a:bodyPr>
          <a:lstStyle/>
          <a:p>
            <a:r>
              <a:rPr lang="es-ES" dirty="0" smtClean="0"/>
              <a:t>  </a:t>
            </a:r>
            <a:endParaRPr lang="es-ES" dirty="0"/>
          </a:p>
        </p:txBody>
      </p:sp>
      <p:sp>
        <p:nvSpPr>
          <p:cNvPr id="8" name="7 Rectángulo"/>
          <p:cNvSpPr/>
          <p:nvPr/>
        </p:nvSpPr>
        <p:spPr>
          <a:xfrm>
            <a:off x="4139952" y="471122"/>
            <a:ext cx="3658374" cy="1200329"/>
          </a:xfrm>
          <a:prstGeom prst="rect">
            <a:avLst/>
          </a:prstGeom>
        </p:spPr>
        <p:txBody>
          <a:bodyPr wrap="none">
            <a:spAutoFit/>
          </a:bodyPr>
          <a:lstStyle/>
          <a:p>
            <a:pPr algn="ctr"/>
            <a:r>
              <a:rPr lang="es-E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doni MT Condensed" panose="02070606080606020203" pitchFamily="18" charset="0"/>
                <a:cs typeface="Microsoft Sans Serif" panose="020B0604020202020204" pitchFamily="34" charset="0"/>
              </a:rPr>
              <a:t>Actividades Realizadas</a:t>
            </a: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doni MT Condensed" panose="02070606080606020203" pitchFamily="18" charset="0"/>
              <a:cs typeface="Microsoft Sans Serif" panose="020B0604020202020204" pitchFamily="34" charset="0"/>
            </a:endParaRPr>
          </a:p>
          <a:p>
            <a:pPr algn="ct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w Cen MT Condensed" panose="020B0606020104020203" pitchFamily="34" charset="0"/>
              <a:cs typeface="Microsoft Sans Serif" panose="020B0604020202020204" pitchFamily="34" charset="0"/>
            </a:endParaRPr>
          </a:p>
        </p:txBody>
      </p:sp>
      <p:graphicFrame>
        <p:nvGraphicFramePr>
          <p:cNvPr id="9" name="8 Tabla"/>
          <p:cNvGraphicFramePr>
            <a:graphicFrameLocks noGrp="1"/>
          </p:cNvGraphicFramePr>
          <p:nvPr>
            <p:extLst>
              <p:ext uri="{D42A27DB-BD31-4B8C-83A1-F6EECF244321}">
                <p14:modId xmlns="" xmlns:p14="http://schemas.microsoft.com/office/powerpoint/2010/main" val="900802530"/>
              </p:ext>
            </p:extLst>
          </p:nvPr>
        </p:nvGraphicFramePr>
        <p:xfrm>
          <a:off x="4427984" y="1123003"/>
          <a:ext cx="2864945" cy="5135880"/>
        </p:xfrm>
        <a:graphic>
          <a:graphicData uri="http://schemas.openxmlformats.org/drawingml/2006/table">
            <a:tbl>
              <a:tblPr firstRow="1" bandRow="1">
                <a:tableStyleId>{5C22544A-7EE6-4342-B048-85BDC9FD1C3A}</a:tableStyleId>
              </a:tblPr>
              <a:tblGrid>
                <a:gridCol w="360040"/>
                <a:gridCol w="2504905"/>
              </a:tblGrid>
              <a:tr h="247559">
                <a:tc>
                  <a:txBody>
                    <a:bodyPr/>
                    <a:lstStyle/>
                    <a:p>
                      <a:r>
                        <a:rPr lang="es-ES" sz="1200" dirty="0" smtClean="0"/>
                        <a:t>Nº</a:t>
                      </a:r>
                      <a:endParaRPr lang="es-ES" sz="1200" dirty="0"/>
                    </a:p>
                  </a:txBody>
                  <a:tcPr/>
                </a:tc>
                <a:tc>
                  <a:txBody>
                    <a:bodyPr/>
                    <a:lstStyle/>
                    <a:p>
                      <a:r>
                        <a:rPr lang="es-ES" sz="1200" dirty="0" smtClean="0"/>
                        <a:t>Actividades</a:t>
                      </a:r>
                      <a:endParaRPr lang="es-ES" sz="1200" dirty="0"/>
                    </a:p>
                  </a:txBody>
                  <a:tcPr/>
                </a:tc>
              </a:tr>
              <a:tr h="370840">
                <a:tc>
                  <a:txBody>
                    <a:bodyPr/>
                    <a:lstStyle/>
                    <a:p>
                      <a:pPr algn="ctr"/>
                      <a:r>
                        <a:rPr lang="es-ES" sz="1200" dirty="0" smtClean="0"/>
                        <a:t>1</a:t>
                      </a:r>
                      <a:endParaRPr lang="es-ES" sz="1200" dirty="0"/>
                    </a:p>
                  </a:txBody>
                  <a:tcPr/>
                </a:tc>
                <a:tc>
                  <a:txBody>
                    <a:bodyPr/>
                    <a:lstStyle/>
                    <a:p>
                      <a:r>
                        <a:rPr lang="es-ES" sz="1200" dirty="0" smtClean="0"/>
                        <a:t>Deshierbe  Plaza mts2 </a:t>
                      </a:r>
                      <a:r>
                        <a:rPr lang="es-ES" sz="1200" baseline="0" dirty="0" smtClean="0"/>
                        <a:t>   24375 m2</a:t>
                      </a:r>
                      <a:endParaRPr lang="es-ES" sz="1200" dirty="0"/>
                    </a:p>
                  </a:txBody>
                  <a:tcPr/>
                </a:tc>
              </a:tr>
              <a:tr h="370840">
                <a:tc>
                  <a:txBody>
                    <a:bodyPr/>
                    <a:lstStyle/>
                    <a:p>
                      <a:pPr algn="ctr"/>
                      <a:r>
                        <a:rPr lang="es-ES" sz="1200" dirty="0" smtClean="0"/>
                        <a:t>2 </a:t>
                      </a:r>
                      <a:endParaRPr lang="es-ES" sz="1200" dirty="0"/>
                    </a:p>
                  </a:txBody>
                  <a:tcPr/>
                </a:tc>
                <a:tc>
                  <a:txBody>
                    <a:bodyPr/>
                    <a:lstStyle/>
                    <a:p>
                      <a:r>
                        <a:rPr lang="es-ES" sz="1200" dirty="0" smtClean="0"/>
                        <a:t>Deshierbe Camellón Central mts2</a:t>
                      </a:r>
                      <a:r>
                        <a:rPr lang="es-ES" sz="1200" baseline="0" dirty="0" smtClean="0"/>
                        <a:t> 650 m2</a:t>
                      </a:r>
                      <a:endParaRPr lang="es-ES" sz="1200" dirty="0"/>
                    </a:p>
                  </a:txBody>
                  <a:tcPr/>
                </a:tc>
              </a:tr>
              <a:tr h="370840">
                <a:tc>
                  <a:txBody>
                    <a:bodyPr/>
                    <a:lstStyle/>
                    <a:p>
                      <a:pPr algn="ctr"/>
                      <a:r>
                        <a:rPr lang="es-ES" sz="1200" dirty="0" smtClean="0"/>
                        <a:t>3</a:t>
                      </a:r>
                      <a:endParaRPr lang="es-ES" sz="1200" dirty="0"/>
                    </a:p>
                  </a:txBody>
                  <a:tcPr/>
                </a:tc>
                <a:tc>
                  <a:txBody>
                    <a:bodyPr/>
                    <a:lstStyle/>
                    <a:p>
                      <a:r>
                        <a:rPr lang="es-ES" sz="1200" dirty="0" smtClean="0"/>
                        <a:t>Deshierbe de campo de futbol  5,650 m2</a:t>
                      </a:r>
                    </a:p>
                    <a:p>
                      <a:endParaRPr lang="es-ES" sz="1200" dirty="0" smtClean="0"/>
                    </a:p>
                  </a:txBody>
                  <a:tcPr/>
                </a:tc>
              </a:tr>
              <a:tr h="370840">
                <a:tc>
                  <a:txBody>
                    <a:bodyPr/>
                    <a:lstStyle/>
                    <a:p>
                      <a:pPr algn="ctr"/>
                      <a:r>
                        <a:rPr lang="es-ES" sz="1200" dirty="0" smtClean="0"/>
                        <a:t>4</a:t>
                      </a:r>
                      <a:endParaRPr lang="es-ES" sz="1200" dirty="0"/>
                    </a:p>
                  </a:txBody>
                  <a:tcPr/>
                </a:tc>
                <a:tc>
                  <a:txBody>
                    <a:bodyPr/>
                    <a:lstStyle/>
                    <a:p>
                      <a:r>
                        <a:rPr lang="es-ES" sz="1200" dirty="0" smtClean="0"/>
                        <a:t>Forestación con  60 árboles</a:t>
                      </a:r>
                      <a:endParaRPr lang="es-ES" sz="1200" dirty="0"/>
                    </a:p>
                  </a:txBody>
                  <a:tcPr/>
                </a:tc>
              </a:tr>
              <a:tr h="123406">
                <a:tc>
                  <a:txBody>
                    <a:bodyPr/>
                    <a:lstStyle/>
                    <a:p>
                      <a:pPr algn="ctr"/>
                      <a:r>
                        <a:rPr lang="es-ES" sz="1200" dirty="0" smtClean="0"/>
                        <a:t>5</a:t>
                      </a:r>
                      <a:endParaRPr lang="es-ES" sz="1200" dirty="0"/>
                    </a:p>
                  </a:txBody>
                  <a:tcPr/>
                </a:tc>
                <a:tc>
                  <a:txBody>
                    <a:bodyPr/>
                    <a:lstStyle/>
                    <a:p>
                      <a:r>
                        <a:rPr lang="es-ES" sz="1200" dirty="0" smtClean="0"/>
                        <a:t>Cajetes  131</a:t>
                      </a:r>
                      <a:endParaRPr lang="es-ES" sz="1200" dirty="0"/>
                    </a:p>
                  </a:txBody>
                  <a:tcPr/>
                </a:tc>
              </a:tr>
              <a:tr h="370840">
                <a:tc>
                  <a:txBody>
                    <a:bodyPr/>
                    <a:lstStyle/>
                    <a:p>
                      <a:pPr algn="ctr"/>
                      <a:r>
                        <a:rPr lang="es-ES" sz="1200" dirty="0" smtClean="0"/>
                        <a:t>6</a:t>
                      </a:r>
                      <a:endParaRPr lang="es-ES" sz="1200" dirty="0"/>
                    </a:p>
                  </a:txBody>
                  <a:tcPr/>
                </a:tc>
                <a:tc>
                  <a:txBody>
                    <a:bodyPr/>
                    <a:lstStyle/>
                    <a:p>
                      <a:r>
                        <a:rPr lang="es-ES" sz="1200" dirty="0" smtClean="0"/>
                        <a:t>Bisel </a:t>
                      </a:r>
                      <a:r>
                        <a:rPr lang="es-ES" sz="1200" baseline="0" dirty="0" smtClean="0"/>
                        <a:t> 1,633 </a:t>
                      </a:r>
                      <a:r>
                        <a:rPr lang="es-ES" sz="1200" baseline="0" dirty="0" err="1" smtClean="0"/>
                        <a:t>mts</a:t>
                      </a:r>
                      <a:r>
                        <a:rPr lang="es-ES" sz="1200" baseline="0" dirty="0" smtClean="0"/>
                        <a:t> lineal</a:t>
                      </a:r>
                      <a:endParaRPr lang="es-ES" sz="1200" dirty="0"/>
                    </a:p>
                  </a:txBody>
                  <a:tcPr/>
                </a:tc>
              </a:tr>
              <a:tr h="139390">
                <a:tc>
                  <a:txBody>
                    <a:bodyPr/>
                    <a:lstStyle/>
                    <a:p>
                      <a:pPr algn="ctr"/>
                      <a:r>
                        <a:rPr lang="es-ES" sz="1200" dirty="0" smtClean="0"/>
                        <a:t>7</a:t>
                      </a:r>
                      <a:endParaRPr lang="es-ES" sz="1200" dirty="0"/>
                    </a:p>
                  </a:txBody>
                  <a:tcPr/>
                </a:tc>
                <a:tc>
                  <a:txBody>
                    <a:bodyPr/>
                    <a:lstStyle/>
                    <a:p>
                      <a:r>
                        <a:rPr lang="es-ES" sz="1200" dirty="0" smtClean="0"/>
                        <a:t>2 Extracciones de juegos para su mantenimiento</a:t>
                      </a:r>
                      <a:endParaRPr lang="es-ES" sz="1200" dirty="0"/>
                    </a:p>
                  </a:txBody>
                  <a:tcPr/>
                </a:tc>
              </a:tr>
              <a:tr h="139390">
                <a:tc>
                  <a:txBody>
                    <a:bodyPr/>
                    <a:lstStyle/>
                    <a:p>
                      <a:pPr algn="ctr"/>
                      <a:r>
                        <a:rPr lang="es-ES" sz="1200" dirty="0" smtClean="0"/>
                        <a:t>8</a:t>
                      </a:r>
                      <a:endParaRPr lang="es-ES" sz="1200" dirty="0"/>
                    </a:p>
                  </a:txBody>
                  <a:tcPr/>
                </a:tc>
                <a:tc>
                  <a:txBody>
                    <a:bodyPr/>
                    <a:lstStyle/>
                    <a:p>
                      <a:r>
                        <a:rPr lang="es-ES" sz="1200" dirty="0" smtClean="0"/>
                        <a:t>Recolección de material</a:t>
                      </a:r>
                      <a:r>
                        <a:rPr lang="es-ES" sz="1200" baseline="0" dirty="0" smtClean="0"/>
                        <a:t> 112 m3</a:t>
                      </a:r>
                      <a:endParaRPr lang="es-ES" sz="1200" dirty="0"/>
                    </a:p>
                  </a:txBody>
                  <a:tcPr/>
                </a:tc>
              </a:tr>
              <a:tr h="139390">
                <a:tc>
                  <a:txBody>
                    <a:bodyPr/>
                    <a:lstStyle/>
                    <a:p>
                      <a:pPr algn="ctr"/>
                      <a:r>
                        <a:rPr lang="es-ES" sz="1200" dirty="0" smtClean="0"/>
                        <a:t>9</a:t>
                      </a:r>
                      <a:endParaRPr lang="es-ES" sz="1200" dirty="0"/>
                    </a:p>
                  </a:txBody>
                  <a:tcPr/>
                </a:tc>
                <a:tc>
                  <a:txBody>
                    <a:bodyPr/>
                    <a:lstStyle/>
                    <a:p>
                      <a:r>
                        <a:rPr lang="es-ES" sz="1200" dirty="0" smtClean="0"/>
                        <a:t>Fechas de trabajo:</a:t>
                      </a:r>
                      <a:r>
                        <a:rPr lang="es-ES" sz="1200" baseline="0" dirty="0" smtClean="0"/>
                        <a:t> 1 al 6 de Marzo</a:t>
                      </a:r>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bl>
          </a:graphicData>
        </a:graphic>
      </p:graphicFrame>
    </p:spTree>
    <p:extLst>
      <p:ext uri="{BB962C8B-B14F-4D97-AF65-F5344CB8AC3E}">
        <p14:creationId xmlns="" xmlns:p14="http://schemas.microsoft.com/office/powerpoint/2010/main" val="24936025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962" y="6304547"/>
            <a:ext cx="4968552" cy="646331"/>
          </a:xfrm>
          <a:prstGeom prst="rect">
            <a:avLst/>
          </a:prstGeom>
          <a:noFill/>
        </p:spPr>
        <p:txBody>
          <a:bodyPr wrap="square" rtlCol="0">
            <a:spAutoFit/>
          </a:bodyPr>
          <a:lstStyle/>
          <a:p>
            <a:pPr marL="285750" indent="-285750">
              <a:buFont typeface="Wingdings" pitchFamily="2" charset="2"/>
              <a:buChar char="ü"/>
            </a:pPr>
            <a:endParaRPr lang="es-MX" b="1" u="sng" dirty="0" smtClean="0">
              <a:effectLst>
                <a:outerShdw blurRad="38100" dist="38100" dir="2700000" algn="tl">
                  <a:srgbClr val="000000">
                    <a:alpha val="43137"/>
                  </a:srgbClr>
                </a:outerShdw>
              </a:effectLst>
            </a:endParaRPr>
          </a:p>
          <a:p>
            <a:pPr marL="285750" indent="-285750">
              <a:buFont typeface="Wingdings" pitchFamily="2" charset="2"/>
              <a:buChar char="ü"/>
            </a:pPr>
            <a:endParaRPr lang="es-MX" b="1" u="sng" dirty="0">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 xmlns:p14="http://schemas.microsoft.com/office/powerpoint/2010/main" val="2126915082"/>
              </p:ext>
            </p:extLst>
          </p:nvPr>
        </p:nvGraphicFramePr>
        <p:xfrm>
          <a:off x="683568" y="1110218"/>
          <a:ext cx="2976176" cy="5426171"/>
        </p:xfrm>
        <a:graphic>
          <a:graphicData uri="http://schemas.openxmlformats.org/drawingml/2006/table">
            <a:tbl>
              <a:tblPr firstRow="1" bandRow="1">
                <a:tableStyleId>{5C22544A-7EE6-4342-B048-85BDC9FD1C3A}</a:tableStyleId>
              </a:tblPr>
              <a:tblGrid>
                <a:gridCol w="1968064"/>
                <a:gridCol w="1008112"/>
              </a:tblGrid>
              <a:tr h="144016">
                <a:tc>
                  <a:txBody>
                    <a:bodyPr/>
                    <a:lstStyle/>
                    <a:p>
                      <a:pPr algn="ctr"/>
                      <a:r>
                        <a:rPr lang="es-ES" sz="1200" dirty="0" smtClean="0">
                          <a:latin typeface="+mn-lt"/>
                          <a:cs typeface="Microsoft Sans Serif" panose="020B0604020202020204" pitchFamily="34" charset="0"/>
                        </a:rPr>
                        <a:t>Concepto</a:t>
                      </a:r>
                      <a:endParaRPr lang="es-ES" sz="1200" dirty="0">
                        <a:latin typeface="+mn-lt"/>
                        <a:cs typeface="Microsoft Sans Serif" panose="020B0604020202020204" pitchFamily="34" charset="0"/>
                      </a:endParaRPr>
                    </a:p>
                  </a:txBody>
                  <a:tcPr/>
                </a:tc>
                <a:tc>
                  <a:txBody>
                    <a:bodyPr/>
                    <a:lstStyle/>
                    <a:p>
                      <a:pPr algn="ctr"/>
                      <a:r>
                        <a:rPr lang="es-ES" sz="1200" dirty="0" smtClean="0">
                          <a:latin typeface="+mn-lt"/>
                          <a:cs typeface="Microsoft Sans Serif" panose="020B0604020202020204" pitchFamily="34" charset="0"/>
                        </a:rPr>
                        <a:t>Cantidad</a:t>
                      </a:r>
                      <a:endParaRPr lang="es-ES" sz="1200" dirty="0">
                        <a:latin typeface="+mn-lt"/>
                        <a:cs typeface="Microsoft Sans Serif" panose="020B0604020202020204" pitchFamily="34" charset="0"/>
                      </a:endParaRPr>
                    </a:p>
                  </a:txBody>
                  <a:tcP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Humano:</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Cuadrillas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 (Homero</a:t>
                      </a:r>
                      <a:r>
                        <a:rPr lang="es-ES" sz="1200" b="0" i="0" u="none" strike="noStrike" baseline="0" dirty="0" smtClean="0">
                          <a:solidFill>
                            <a:srgbClr val="000000"/>
                          </a:solidFill>
                          <a:effectLst/>
                          <a:latin typeface="+mn-lt"/>
                          <a:cs typeface="Microsoft Sans Serif" panose="020B0604020202020204" pitchFamily="34" charset="0"/>
                        </a:rPr>
                        <a:t> </a:t>
                      </a:r>
                      <a:r>
                        <a:rPr lang="es-ES" sz="1200" b="0" i="0" u="none" strike="noStrike" baseline="0" dirty="0" err="1" smtClean="0">
                          <a:solidFill>
                            <a:srgbClr val="000000"/>
                          </a:solidFill>
                          <a:effectLst/>
                          <a:latin typeface="+mn-lt"/>
                          <a:cs typeface="Microsoft Sans Serif" panose="020B0604020202020204" pitchFamily="34" charset="0"/>
                        </a:rPr>
                        <a:t>Diaz</a:t>
                      </a:r>
                      <a:r>
                        <a:rPr lang="es-ES" sz="1200" b="0" i="0" u="none" strike="noStrike" baseline="0" dirty="0" smtClean="0">
                          <a:solidFill>
                            <a:srgbClr val="000000"/>
                          </a:solidFill>
                          <a:effectLst/>
                          <a:latin typeface="+mn-lt"/>
                          <a:cs typeface="Microsoft Sans Serif" panose="020B0604020202020204" pitchFamily="34" charset="0"/>
                        </a:rPr>
                        <a:t>/Martin </a:t>
                      </a:r>
                      <a:r>
                        <a:rPr lang="es-ES" sz="1200" b="0" i="0" u="none" strike="noStrike" baseline="0" dirty="0" err="1" smtClean="0">
                          <a:solidFill>
                            <a:srgbClr val="000000"/>
                          </a:solidFill>
                          <a:effectLst/>
                          <a:latin typeface="+mn-lt"/>
                          <a:cs typeface="Microsoft Sans Serif" panose="020B0604020202020204" pitchFamily="34" charset="0"/>
                        </a:rPr>
                        <a:t>Vazquez</a:t>
                      </a: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Personal</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20</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de Material:</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Árboles</a:t>
                      </a: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13</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de  Máquinas y Herramientas:</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Pickup</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97006">
                <a:tc>
                  <a:txBody>
                    <a:bodyPr/>
                    <a:lstStyle/>
                    <a:p>
                      <a:pPr algn="ctr" fontAlgn="ctr"/>
                      <a:r>
                        <a:rPr lang="es-ES" sz="1200" b="0" i="0" u="none" strike="noStrike" dirty="0" err="1" smtClean="0">
                          <a:solidFill>
                            <a:srgbClr val="000000"/>
                          </a:solidFill>
                          <a:effectLst/>
                          <a:latin typeface="+mn-lt"/>
                          <a:cs typeface="Microsoft Sans Serif" panose="020B0604020202020204" pitchFamily="34" charset="0"/>
                        </a:rPr>
                        <a:t>Debrozadoras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4</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baseline="0" dirty="0" smtClean="0">
                          <a:solidFill>
                            <a:srgbClr val="000000"/>
                          </a:solidFill>
                          <a:effectLst/>
                          <a:latin typeface="+mn-lt"/>
                          <a:cs typeface="Microsoft Sans Serif" panose="020B0604020202020204" pitchFamily="34" charset="0"/>
                        </a:rPr>
                        <a:t>2 Carretilla ,  5 Yelmos, 7 palas, 12 escobas, 5 arañas,  12 machetes.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bl>
          </a:graphicData>
        </a:graphic>
      </p:graphicFrame>
      <p:sp>
        <p:nvSpPr>
          <p:cNvPr id="5" name="4 Rectángulo"/>
          <p:cNvSpPr/>
          <p:nvPr/>
        </p:nvSpPr>
        <p:spPr>
          <a:xfrm>
            <a:off x="649253" y="476672"/>
            <a:ext cx="3137397" cy="646331"/>
          </a:xfrm>
          <a:prstGeom prst="rect">
            <a:avLst/>
          </a:prstGeom>
          <a:noFill/>
        </p:spPr>
        <p:txBody>
          <a:bodyPr wrap="none" lIns="91440" tIns="45720" rIns="91440" bIns="45720">
            <a:spAutoFit/>
          </a:bodyPr>
          <a:lstStyle/>
          <a:p>
            <a:pPr algn="ctr"/>
            <a:r>
              <a:rPr lang="es-E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doni MT Condensed" panose="02070606080606020203" pitchFamily="18" charset="0"/>
                <a:cs typeface="Microsoft Sans Serif" panose="020B0604020202020204" pitchFamily="34" charset="0"/>
              </a:rPr>
              <a:t>Recursos Utilizados</a:t>
            </a:r>
            <a:endParaRPr lang="es-E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doni MT Condensed" panose="02070606080606020203" pitchFamily="18" charset="0"/>
              <a:cs typeface="Microsoft Sans Serif" panose="020B0604020202020204" pitchFamily="34" charset="0"/>
            </a:endParaRPr>
          </a:p>
        </p:txBody>
      </p:sp>
      <p:sp>
        <p:nvSpPr>
          <p:cNvPr id="3" name="2 CuadroTexto"/>
          <p:cNvSpPr txBox="1"/>
          <p:nvPr/>
        </p:nvSpPr>
        <p:spPr>
          <a:xfrm>
            <a:off x="649253" y="50406"/>
            <a:ext cx="8023350" cy="584775"/>
          </a:xfrm>
          <a:prstGeom prst="rect">
            <a:avLst/>
          </a:prstGeom>
          <a:noFill/>
        </p:spPr>
        <p:txBody>
          <a:bodyPr wrap="none" rtlCol="0">
            <a:spAutoFit/>
          </a:bodyPr>
          <a:lstStyle/>
          <a:p>
            <a:r>
              <a:rPr lang="es-ES" sz="3200" dirty="0" smtClean="0">
                <a:latin typeface="Adobe Gothic Std B" pitchFamily="34" charset="-128"/>
                <a:ea typeface="Adobe Gothic Std B" pitchFamily="34" charset="-128"/>
                <a:cs typeface="Microsoft Sans Serif" panose="020B0604020202020204" pitchFamily="34" charset="0"/>
              </a:rPr>
              <a:t>Acción 4” Brigada Col Hacienda Santa Lucia”</a:t>
            </a:r>
            <a:endParaRPr lang="es-ES" sz="3200" dirty="0">
              <a:latin typeface="Adobe Gothic Std B" pitchFamily="34" charset="-128"/>
              <a:ea typeface="Adobe Gothic Std B" pitchFamily="34" charset="-128"/>
              <a:cs typeface="Microsoft Sans Serif" panose="020B0604020202020204" pitchFamily="34" charset="0"/>
            </a:endParaRPr>
          </a:p>
        </p:txBody>
      </p:sp>
      <p:sp>
        <p:nvSpPr>
          <p:cNvPr id="6" name="5 CuadroTexto"/>
          <p:cNvSpPr txBox="1"/>
          <p:nvPr/>
        </p:nvSpPr>
        <p:spPr>
          <a:xfrm>
            <a:off x="1055946" y="4931876"/>
            <a:ext cx="290464" cy="369332"/>
          </a:xfrm>
          <a:prstGeom prst="rect">
            <a:avLst/>
          </a:prstGeom>
          <a:noFill/>
        </p:spPr>
        <p:txBody>
          <a:bodyPr wrap="none" rtlCol="0">
            <a:spAutoFit/>
          </a:bodyPr>
          <a:lstStyle/>
          <a:p>
            <a:r>
              <a:rPr lang="es-ES" dirty="0" smtClean="0"/>
              <a:t>  </a:t>
            </a:r>
            <a:endParaRPr lang="es-ES" dirty="0"/>
          </a:p>
        </p:txBody>
      </p:sp>
      <p:sp>
        <p:nvSpPr>
          <p:cNvPr id="8" name="7 Rectángulo"/>
          <p:cNvSpPr/>
          <p:nvPr/>
        </p:nvSpPr>
        <p:spPr>
          <a:xfrm>
            <a:off x="4139952" y="473224"/>
            <a:ext cx="3658374" cy="1200329"/>
          </a:xfrm>
          <a:prstGeom prst="rect">
            <a:avLst/>
          </a:prstGeom>
        </p:spPr>
        <p:txBody>
          <a:bodyPr wrap="none">
            <a:spAutoFit/>
          </a:bodyPr>
          <a:lstStyle/>
          <a:p>
            <a:pPr algn="ctr"/>
            <a:r>
              <a:rPr lang="es-E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doni MT Condensed" panose="02070606080606020203" pitchFamily="18" charset="0"/>
                <a:cs typeface="Microsoft Sans Serif" panose="020B0604020202020204" pitchFamily="34" charset="0"/>
              </a:rPr>
              <a:t>Actividades Realizadas</a:t>
            </a: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doni MT Condensed" panose="02070606080606020203" pitchFamily="18" charset="0"/>
              <a:cs typeface="Microsoft Sans Serif" panose="020B0604020202020204" pitchFamily="34" charset="0"/>
            </a:endParaRPr>
          </a:p>
          <a:p>
            <a:pPr algn="ct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w Cen MT Condensed" panose="020B0606020104020203" pitchFamily="34" charset="0"/>
              <a:cs typeface="Microsoft Sans Serif" panose="020B0604020202020204" pitchFamily="34" charset="0"/>
            </a:endParaRPr>
          </a:p>
        </p:txBody>
      </p:sp>
      <p:graphicFrame>
        <p:nvGraphicFramePr>
          <p:cNvPr id="9" name="8 Tabla"/>
          <p:cNvGraphicFramePr>
            <a:graphicFrameLocks noGrp="1"/>
          </p:cNvGraphicFramePr>
          <p:nvPr>
            <p:extLst>
              <p:ext uri="{D42A27DB-BD31-4B8C-83A1-F6EECF244321}">
                <p14:modId xmlns="" xmlns:p14="http://schemas.microsoft.com/office/powerpoint/2010/main" val="913824817"/>
              </p:ext>
            </p:extLst>
          </p:nvPr>
        </p:nvGraphicFramePr>
        <p:xfrm>
          <a:off x="4536666" y="1123003"/>
          <a:ext cx="2864945" cy="3677920"/>
        </p:xfrm>
        <a:graphic>
          <a:graphicData uri="http://schemas.openxmlformats.org/drawingml/2006/table">
            <a:tbl>
              <a:tblPr firstRow="1" bandRow="1">
                <a:tableStyleId>{5C22544A-7EE6-4342-B048-85BDC9FD1C3A}</a:tableStyleId>
              </a:tblPr>
              <a:tblGrid>
                <a:gridCol w="360040"/>
                <a:gridCol w="2504905"/>
              </a:tblGrid>
              <a:tr h="247559">
                <a:tc>
                  <a:txBody>
                    <a:bodyPr/>
                    <a:lstStyle/>
                    <a:p>
                      <a:r>
                        <a:rPr lang="es-ES" sz="1200" dirty="0" smtClean="0"/>
                        <a:t>Nº</a:t>
                      </a:r>
                      <a:endParaRPr lang="es-ES" sz="1200" dirty="0"/>
                    </a:p>
                  </a:txBody>
                  <a:tcPr/>
                </a:tc>
                <a:tc>
                  <a:txBody>
                    <a:bodyPr/>
                    <a:lstStyle/>
                    <a:p>
                      <a:r>
                        <a:rPr lang="es-ES" sz="1200" smtClean="0"/>
                        <a:t>Actividadess</a:t>
                      </a:r>
                      <a:endParaRPr lang="es-ES" sz="1200" dirty="0"/>
                    </a:p>
                  </a:txBody>
                  <a:tcPr/>
                </a:tc>
              </a:tr>
              <a:tr h="370840">
                <a:tc>
                  <a:txBody>
                    <a:bodyPr/>
                    <a:lstStyle/>
                    <a:p>
                      <a:pPr algn="ctr"/>
                      <a:r>
                        <a:rPr lang="es-ES" sz="1200" dirty="0" smtClean="0"/>
                        <a:t>1</a:t>
                      </a:r>
                      <a:endParaRPr lang="es-ES" sz="1200" dirty="0"/>
                    </a:p>
                  </a:txBody>
                  <a:tcPr/>
                </a:tc>
                <a:tc>
                  <a:txBody>
                    <a:bodyPr/>
                    <a:lstStyle/>
                    <a:p>
                      <a:r>
                        <a:rPr lang="es-ES" sz="1200" dirty="0" smtClean="0"/>
                        <a:t>Deshierbe área verde  33,400mts2</a:t>
                      </a:r>
                      <a:endParaRPr lang="es-ES" sz="1200" dirty="0"/>
                    </a:p>
                  </a:txBody>
                  <a:tcPr/>
                </a:tc>
              </a:tr>
              <a:tr h="370840">
                <a:tc>
                  <a:txBody>
                    <a:bodyPr/>
                    <a:lstStyle/>
                    <a:p>
                      <a:pPr algn="ctr"/>
                      <a:r>
                        <a:rPr lang="es-ES" sz="1200" dirty="0" smtClean="0"/>
                        <a:t>2 </a:t>
                      </a:r>
                      <a:endParaRPr lang="es-ES" sz="1200" dirty="0"/>
                    </a:p>
                  </a:txBody>
                  <a:tcPr/>
                </a:tc>
                <a:tc>
                  <a:txBody>
                    <a:bodyPr/>
                    <a:lstStyle/>
                    <a:p>
                      <a:r>
                        <a:rPr lang="es-ES" sz="1200" dirty="0" smtClean="0"/>
                        <a:t>Deshierbe camellones 700 mts2</a:t>
                      </a:r>
                      <a:endParaRPr lang="es-ES" sz="1200" dirty="0"/>
                    </a:p>
                  </a:txBody>
                  <a:tcPr/>
                </a:tc>
              </a:tr>
              <a:tr h="370840">
                <a:tc>
                  <a:txBody>
                    <a:bodyPr/>
                    <a:lstStyle/>
                    <a:p>
                      <a:pPr algn="ctr"/>
                      <a:r>
                        <a:rPr lang="es-ES" sz="1200" dirty="0" smtClean="0"/>
                        <a:t>3</a:t>
                      </a:r>
                      <a:endParaRPr lang="es-ES" sz="1200" dirty="0"/>
                    </a:p>
                  </a:txBody>
                  <a:tcPr/>
                </a:tc>
                <a:tc>
                  <a:txBody>
                    <a:bodyPr/>
                    <a:lstStyle/>
                    <a:p>
                      <a:r>
                        <a:rPr lang="es-ES" sz="1200" dirty="0" smtClean="0"/>
                        <a:t>Forestación </a:t>
                      </a:r>
                      <a:r>
                        <a:rPr lang="es-ES" sz="1200" baseline="0" dirty="0" smtClean="0"/>
                        <a:t> 13 árboles</a:t>
                      </a:r>
                      <a:endParaRPr lang="es-ES" sz="1200" dirty="0"/>
                    </a:p>
                  </a:txBody>
                  <a:tcPr/>
                </a:tc>
              </a:tr>
              <a:tr h="123406">
                <a:tc>
                  <a:txBody>
                    <a:bodyPr/>
                    <a:lstStyle/>
                    <a:p>
                      <a:pPr algn="ctr"/>
                      <a:r>
                        <a:rPr lang="es-ES" sz="1200" dirty="0" smtClean="0"/>
                        <a:t>4</a:t>
                      </a:r>
                      <a:endParaRPr lang="es-ES" sz="1200" dirty="0"/>
                    </a:p>
                  </a:txBody>
                  <a:tcPr/>
                </a:tc>
                <a:tc>
                  <a:txBody>
                    <a:bodyPr/>
                    <a:lstStyle/>
                    <a:p>
                      <a:r>
                        <a:rPr lang="es-ES" sz="1200" dirty="0" smtClean="0"/>
                        <a:t>11 Podas</a:t>
                      </a:r>
                      <a:r>
                        <a:rPr lang="es-ES" sz="1200" baseline="0" dirty="0" smtClean="0"/>
                        <a:t> </a:t>
                      </a:r>
                      <a:r>
                        <a:rPr lang="es-ES" sz="1200" dirty="0" smtClean="0"/>
                        <a:t>de árboles</a:t>
                      </a:r>
                      <a:r>
                        <a:rPr lang="es-ES" sz="1200" baseline="0" dirty="0" smtClean="0"/>
                        <a:t> </a:t>
                      </a:r>
                      <a:endParaRPr lang="es-ES" sz="1200" dirty="0"/>
                    </a:p>
                  </a:txBody>
                  <a:tcPr/>
                </a:tc>
              </a:tr>
              <a:tr h="370840">
                <a:tc>
                  <a:txBody>
                    <a:bodyPr/>
                    <a:lstStyle/>
                    <a:p>
                      <a:pPr algn="ctr"/>
                      <a:r>
                        <a:rPr lang="es-ES" sz="1200" dirty="0" smtClean="0"/>
                        <a:t>5</a:t>
                      </a:r>
                      <a:endParaRPr lang="es-ES" sz="1200" dirty="0"/>
                    </a:p>
                  </a:txBody>
                  <a:tcPr/>
                </a:tc>
                <a:tc>
                  <a:txBody>
                    <a:bodyPr/>
                    <a:lstStyle/>
                    <a:p>
                      <a:r>
                        <a:rPr lang="es-ES" sz="1200" dirty="0" smtClean="0"/>
                        <a:t>Recolección de</a:t>
                      </a:r>
                      <a:r>
                        <a:rPr lang="es-ES" sz="1200" baseline="0" dirty="0" smtClean="0"/>
                        <a:t> Material  91 m3</a:t>
                      </a:r>
                      <a:endParaRPr lang="es-ES" sz="1200" dirty="0"/>
                    </a:p>
                  </a:txBody>
                  <a:tcPr/>
                </a:tc>
              </a:tr>
              <a:tr h="139390">
                <a:tc>
                  <a:txBody>
                    <a:bodyPr/>
                    <a:lstStyle/>
                    <a:p>
                      <a:pPr algn="ctr"/>
                      <a:r>
                        <a:rPr lang="es-ES" sz="1200" dirty="0" smtClean="0"/>
                        <a:t>6</a:t>
                      </a:r>
                      <a:endParaRPr lang="es-ES" sz="1200" dirty="0"/>
                    </a:p>
                  </a:txBody>
                  <a:tcPr/>
                </a:tc>
                <a:tc>
                  <a:txBody>
                    <a:bodyPr/>
                    <a:lstStyle/>
                    <a:p>
                      <a:r>
                        <a:rPr lang="es-ES" sz="1200" dirty="0" smtClean="0"/>
                        <a:t>51 cajetes</a:t>
                      </a:r>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bl>
          </a:graphicData>
        </a:graphic>
      </p:graphicFrame>
    </p:spTree>
    <p:extLst>
      <p:ext uri="{BB962C8B-B14F-4D97-AF65-F5344CB8AC3E}">
        <p14:creationId xmlns="" xmlns:p14="http://schemas.microsoft.com/office/powerpoint/2010/main" val="3192119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962" y="6304547"/>
            <a:ext cx="4968552" cy="646331"/>
          </a:xfrm>
          <a:prstGeom prst="rect">
            <a:avLst/>
          </a:prstGeom>
          <a:noFill/>
        </p:spPr>
        <p:txBody>
          <a:bodyPr wrap="square" rtlCol="0">
            <a:spAutoFit/>
          </a:bodyPr>
          <a:lstStyle/>
          <a:p>
            <a:pPr marL="285750" indent="-285750">
              <a:buFont typeface="Wingdings" pitchFamily="2" charset="2"/>
              <a:buChar char="ü"/>
            </a:pPr>
            <a:endParaRPr lang="es-MX" b="1" u="sng" dirty="0" smtClean="0">
              <a:effectLst>
                <a:outerShdw blurRad="38100" dist="38100" dir="2700000" algn="tl">
                  <a:srgbClr val="000000">
                    <a:alpha val="43137"/>
                  </a:srgbClr>
                </a:outerShdw>
              </a:effectLst>
            </a:endParaRPr>
          </a:p>
          <a:p>
            <a:pPr marL="285750" indent="-285750">
              <a:buFont typeface="Wingdings" pitchFamily="2" charset="2"/>
              <a:buChar char="ü"/>
            </a:pPr>
            <a:endParaRPr lang="es-MX" b="1" u="sng" dirty="0">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 xmlns:p14="http://schemas.microsoft.com/office/powerpoint/2010/main" val="4028222151"/>
              </p:ext>
            </p:extLst>
          </p:nvPr>
        </p:nvGraphicFramePr>
        <p:xfrm>
          <a:off x="599305" y="1055835"/>
          <a:ext cx="2981767" cy="5426171"/>
        </p:xfrm>
        <a:graphic>
          <a:graphicData uri="http://schemas.openxmlformats.org/drawingml/2006/table">
            <a:tbl>
              <a:tblPr firstRow="1" bandRow="1">
                <a:tableStyleId>{5C22544A-7EE6-4342-B048-85BDC9FD1C3A}</a:tableStyleId>
              </a:tblPr>
              <a:tblGrid>
                <a:gridCol w="1973655"/>
                <a:gridCol w="1008112"/>
              </a:tblGrid>
              <a:tr h="144016">
                <a:tc>
                  <a:txBody>
                    <a:bodyPr/>
                    <a:lstStyle/>
                    <a:p>
                      <a:pPr algn="ctr"/>
                      <a:r>
                        <a:rPr lang="es-ES" sz="1200" dirty="0" smtClean="0">
                          <a:latin typeface="+mn-lt"/>
                          <a:cs typeface="Microsoft Sans Serif" panose="020B0604020202020204" pitchFamily="34" charset="0"/>
                        </a:rPr>
                        <a:t>Concepto</a:t>
                      </a:r>
                      <a:endParaRPr lang="es-ES" sz="1200" dirty="0">
                        <a:latin typeface="+mn-lt"/>
                        <a:cs typeface="Microsoft Sans Serif" panose="020B0604020202020204" pitchFamily="34" charset="0"/>
                      </a:endParaRPr>
                    </a:p>
                  </a:txBody>
                  <a:tcPr/>
                </a:tc>
                <a:tc>
                  <a:txBody>
                    <a:bodyPr/>
                    <a:lstStyle/>
                    <a:p>
                      <a:pPr algn="ctr"/>
                      <a:r>
                        <a:rPr lang="es-ES" sz="1200" dirty="0" smtClean="0">
                          <a:latin typeface="+mn-lt"/>
                          <a:cs typeface="Microsoft Sans Serif" panose="020B0604020202020204" pitchFamily="34" charset="0"/>
                        </a:rPr>
                        <a:t>Cantidad</a:t>
                      </a:r>
                      <a:endParaRPr lang="es-ES" sz="1200" dirty="0">
                        <a:latin typeface="+mn-lt"/>
                        <a:cs typeface="Microsoft Sans Serif" panose="020B0604020202020204" pitchFamily="34" charset="0"/>
                      </a:endParaRPr>
                    </a:p>
                  </a:txBody>
                  <a:tcP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Humano:</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Cuadrillas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 (Manuel</a:t>
                      </a:r>
                      <a:r>
                        <a:rPr lang="es-ES" sz="1200" b="0" i="0" u="none" strike="noStrike" baseline="0" dirty="0" smtClean="0">
                          <a:solidFill>
                            <a:srgbClr val="000000"/>
                          </a:solidFill>
                          <a:effectLst/>
                          <a:latin typeface="+mn-lt"/>
                          <a:cs typeface="Microsoft Sans Serif" panose="020B0604020202020204" pitchFamily="34" charset="0"/>
                        </a:rPr>
                        <a:t> Valdez)</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Personal</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12</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de Material:</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Árboles</a:t>
                      </a: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de  Máquinas y Herramientas:</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Pickup</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97006">
                <a:tc>
                  <a:txBody>
                    <a:bodyPr/>
                    <a:lstStyle/>
                    <a:p>
                      <a:pPr algn="ctr" fontAlgn="ctr"/>
                      <a:r>
                        <a:rPr lang="es-ES" sz="1200" b="0" i="0" u="none" strike="noStrike" dirty="0" err="1" smtClean="0">
                          <a:solidFill>
                            <a:srgbClr val="000000"/>
                          </a:solidFill>
                          <a:effectLst/>
                          <a:latin typeface="+mn-lt"/>
                          <a:cs typeface="Microsoft Sans Serif" panose="020B0604020202020204" pitchFamily="34" charset="0"/>
                        </a:rPr>
                        <a:t>Debrozadoras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3</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 sz="1200" b="0" i="0" u="none" strike="noStrike" baseline="0" dirty="0" smtClean="0">
                          <a:solidFill>
                            <a:srgbClr val="000000"/>
                          </a:solidFill>
                          <a:effectLst/>
                          <a:latin typeface="+mn-lt"/>
                          <a:cs typeface="Microsoft Sans Serif" panose="020B0604020202020204" pitchFamily="34" charset="0"/>
                        </a:rPr>
                        <a:t>2 Carretilla ,  4 Yelmos,4 palas, 5 escobas, 5 arañas,  3 machetes.</a:t>
                      </a:r>
                      <a:endParaRPr lang="es-ES" sz="1200" b="0" i="0" u="none" strike="noStrike" dirty="0" smtClean="0">
                        <a:solidFill>
                          <a:srgbClr val="000000"/>
                        </a:solidFill>
                        <a:effectLst/>
                        <a:latin typeface="+mn-lt"/>
                        <a:cs typeface="Microsoft Sans Serif" panose="020B0604020202020204" pitchFamily="34" charset="0"/>
                      </a:endParaRPr>
                    </a:p>
                    <a:p>
                      <a:pPr algn="ctr" fontAlgn="ctr"/>
                      <a:r>
                        <a:rPr lang="es-ES" sz="1200" b="0" i="0" u="none" strike="noStrike" baseline="0" dirty="0" smtClean="0">
                          <a:solidFill>
                            <a:srgbClr val="000000"/>
                          </a:solidFill>
                          <a:effectLst/>
                          <a:latin typeface="+mn-lt"/>
                          <a:cs typeface="Microsoft Sans Serif" panose="020B0604020202020204" pitchFamily="34" charset="0"/>
                        </a:rPr>
                        <a:t> </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bl>
          </a:graphicData>
        </a:graphic>
      </p:graphicFrame>
      <p:sp>
        <p:nvSpPr>
          <p:cNvPr id="5" name="4 Rectángulo"/>
          <p:cNvSpPr/>
          <p:nvPr/>
        </p:nvSpPr>
        <p:spPr>
          <a:xfrm>
            <a:off x="497609" y="476672"/>
            <a:ext cx="3137397" cy="646331"/>
          </a:xfrm>
          <a:prstGeom prst="rect">
            <a:avLst/>
          </a:prstGeom>
          <a:noFill/>
        </p:spPr>
        <p:txBody>
          <a:bodyPr wrap="none" lIns="91440" tIns="45720" rIns="91440" bIns="45720">
            <a:spAutoFit/>
          </a:bodyPr>
          <a:lstStyle/>
          <a:p>
            <a:pPr algn="ctr"/>
            <a:r>
              <a:rPr lang="es-E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doni MT Condensed" panose="02070606080606020203" pitchFamily="18" charset="0"/>
                <a:cs typeface="Microsoft Sans Serif" panose="020B0604020202020204" pitchFamily="34" charset="0"/>
              </a:rPr>
              <a:t>Recursos Utilizados</a:t>
            </a:r>
            <a:endParaRPr lang="es-E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doni MT Condensed" panose="02070606080606020203" pitchFamily="18" charset="0"/>
              <a:cs typeface="Microsoft Sans Serif" panose="020B0604020202020204" pitchFamily="34" charset="0"/>
            </a:endParaRPr>
          </a:p>
        </p:txBody>
      </p:sp>
      <p:sp>
        <p:nvSpPr>
          <p:cNvPr id="3" name="2 CuadroTexto"/>
          <p:cNvSpPr txBox="1"/>
          <p:nvPr/>
        </p:nvSpPr>
        <p:spPr>
          <a:xfrm>
            <a:off x="649253" y="50406"/>
            <a:ext cx="5971507" cy="584775"/>
          </a:xfrm>
          <a:prstGeom prst="rect">
            <a:avLst/>
          </a:prstGeom>
          <a:noFill/>
        </p:spPr>
        <p:txBody>
          <a:bodyPr wrap="none" rtlCol="0">
            <a:spAutoFit/>
          </a:bodyPr>
          <a:lstStyle/>
          <a:p>
            <a:r>
              <a:rPr lang="es-ES" sz="3200" dirty="0" smtClean="0">
                <a:latin typeface="Adobe Gothic Std B" pitchFamily="34" charset="-128"/>
                <a:ea typeface="Adobe Gothic Std B" pitchFamily="34" charset="-128"/>
                <a:cs typeface="Microsoft Sans Serif" panose="020B0604020202020204" pitchFamily="34" charset="0"/>
              </a:rPr>
              <a:t>Acción 4” Recreativo Magdalena”</a:t>
            </a:r>
            <a:endParaRPr lang="es-ES" sz="3200" dirty="0">
              <a:latin typeface="Adobe Gothic Std B" pitchFamily="34" charset="-128"/>
              <a:ea typeface="Adobe Gothic Std B" pitchFamily="34" charset="-128"/>
              <a:cs typeface="Microsoft Sans Serif" panose="020B0604020202020204" pitchFamily="34" charset="0"/>
            </a:endParaRPr>
          </a:p>
        </p:txBody>
      </p:sp>
      <p:sp>
        <p:nvSpPr>
          <p:cNvPr id="6" name="5 CuadroTexto"/>
          <p:cNvSpPr txBox="1"/>
          <p:nvPr/>
        </p:nvSpPr>
        <p:spPr>
          <a:xfrm>
            <a:off x="1055946" y="4931876"/>
            <a:ext cx="290464" cy="369332"/>
          </a:xfrm>
          <a:prstGeom prst="rect">
            <a:avLst/>
          </a:prstGeom>
          <a:noFill/>
        </p:spPr>
        <p:txBody>
          <a:bodyPr wrap="none" rtlCol="0">
            <a:spAutoFit/>
          </a:bodyPr>
          <a:lstStyle/>
          <a:p>
            <a:r>
              <a:rPr lang="es-ES" dirty="0" smtClean="0"/>
              <a:t>  </a:t>
            </a:r>
            <a:endParaRPr lang="es-ES" dirty="0"/>
          </a:p>
        </p:txBody>
      </p:sp>
      <p:sp>
        <p:nvSpPr>
          <p:cNvPr id="8" name="7 Rectángulo"/>
          <p:cNvSpPr/>
          <p:nvPr/>
        </p:nvSpPr>
        <p:spPr>
          <a:xfrm>
            <a:off x="4099790" y="476672"/>
            <a:ext cx="3658374" cy="1200329"/>
          </a:xfrm>
          <a:prstGeom prst="rect">
            <a:avLst/>
          </a:prstGeom>
        </p:spPr>
        <p:txBody>
          <a:bodyPr wrap="none">
            <a:spAutoFit/>
          </a:bodyPr>
          <a:lstStyle/>
          <a:p>
            <a:pPr algn="ctr"/>
            <a:r>
              <a:rPr lang="es-E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doni MT Condensed" panose="02070606080606020203" pitchFamily="18" charset="0"/>
                <a:cs typeface="Microsoft Sans Serif" panose="020B0604020202020204" pitchFamily="34" charset="0"/>
              </a:rPr>
              <a:t>Actividades Realizadas</a:t>
            </a: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doni MT Condensed" panose="02070606080606020203" pitchFamily="18" charset="0"/>
              <a:cs typeface="Microsoft Sans Serif" panose="020B0604020202020204" pitchFamily="34" charset="0"/>
            </a:endParaRPr>
          </a:p>
          <a:p>
            <a:pPr algn="ct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w Cen MT Condensed" panose="020B0606020104020203" pitchFamily="34" charset="0"/>
              <a:cs typeface="Microsoft Sans Serif" panose="020B0604020202020204" pitchFamily="34" charset="0"/>
            </a:endParaRPr>
          </a:p>
        </p:txBody>
      </p:sp>
      <p:graphicFrame>
        <p:nvGraphicFramePr>
          <p:cNvPr id="9" name="8 Tabla"/>
          <p:cNvGraphicFramePr>
            <a:graphicFrameLocks noGrp="1"/>
          </p:cNvGraphicFramePr>
          <p:nvPr>
            <p:extLst>
              <p:ext uri="{D42A27DB-BD31-4B8C-83A1-F6EECF244321}">
                <p14:modId xmlns="" xmlns:p14="http://schemas.microsoft.com/office/powerpoint/2010/main" val="1295331490"/>
              </p:ext>
            </p:extLst>
          </p:nvPr>
        </p:nvGraphicFramePr>
        <p:xfrm>
          <a:off x="4496504" y="1127893"/>
          <a:ext cx="2864945" cy="4226560"/>
        </p:xfrm>
        <a:graphic>
          <a:graphicData uri="http://schemas.openxmlformats.org/drawingml/2006/table">
            <a:tbl>
              <a:tblPr firstRow="1" bandRow="1">
                <a:tableStyleId>{5C22544A-7EE6-4342-B048-85BDC9FD1C3A}</a:tableStyleId>
              </a:tblPr>
              <a:tblGrid>
                <a:gridCol w="360040"/>
                <a:gridCol w="2504905"/>
              </a:tblGrid>
              <a:tr h="247559">
                <a:tc>
                  <a:txBody>
                    <a:bodyPr/>
                    <a:lstStyle/>
                    <a:p>
                      <a:r>
                        <a:rPr lang="es-ES" sz="1200" dirty="0" smtClean="0"/>
                        <a:t>Nº</a:t>
                      </a:r>
                      <a:endParaRPr lang="es-ES" sz="1200" dirty="0"/>
                    </a:p>
                  </a:txBody>
                  <a:tcPr/>
                </a:tc>
                <a:tc>
                  <a:txBody>
                    <a:bodyPr/>
                    <a:lstStyle/>
                    <a:p>
                      <a:r>
                        <a:rPr lang="es-ES" sz="1200" dirty="0" smtClean="0"/>
                        <a:t>Actividades(</a:t>
                      </a:r>
                      <a:endParaRPr lang="es-ES" sz="1200" dirty="0"/>
                    </a:p>
                  </a:txBody>
                  <a:tcPr/>
                </a:tc>
              </a:tr>
              <a:tr h="370840">
                <a:tc>
                  <a:txBody>
                    <a:bodyPr/>
                    <a:lstStyle/>
                    <a:p>
                      <a:pPr algn="ctr"/>
                      <a:r>
                        <a:rPr lang="es-ES" sz="1200" dirty="0" smtClean="0"/>
                        <a:t>1</a:t>
                      </a:r>
                      <a:endParaRPr lang="es-ES" sz="1200" dirty="0"/>
                    </a:p>
                  </a:txBody>
                  <a:tcPr/>
                </a:tc>
                <a:tc>
                  <a:txBody>
                    <a:bodyPr/>
                    <a:lstStyle/>
                    <a:p>
                      <a:r>
                        <a:rPr lang="es-ES" sz="1200" dirty="0" smtClean="0"/>
                        <a:t>Deshierbe  3100 m2</a:t>
                      </a:r>
                      <a:endParaRPr lang="es-ES" sz="1200" dirty="0"/>
                    </a:p>
                  </a:txBody>
                  <a:tcPr/>
                </a:tc>
              </a:tr>
              <a:tr h="370840">
                <a:tc>
                  <a:txBody>
                    <a:bodyPr/>
                    <a:lstStyle/>
                    <a:p>
                      <a:pPr algn="ctr"/>
                      <a:r>
                        <a:rPr lang="es-ES" sz="1200" dirty="0" smtClean="0"/>
                        <a:t>2 </a:t>
                      </a:r>
                      <a:endParaRPr lang="es-ES" sz="1200" dirty="0"/>
                    </a:p>
                  </a:txBody>
                  <a:tcPr/>
                </a:tc>
                <a:tc>
                  <a:txBody>
                    <a:bodyPr/>
                    <a:lstStyle/>
                    <a:p>
                      <a:r>
                        <a:rPr lang="es-ES" sz="1200" dirty="0" smtClean="0"/>
                        <a:t>Poda</a:t>
                      </a:r>
                      <a:r>
                        <a:rPr lang="es-ES" sz="1200" baseline="0" dirty="0" smtClean="0"/>
                        <a:t> de Árboles  25</a:t>
                      </a:r>
                      <a:endParaRPr lang="es-ES" sz="1200" dirty="0"/>
                    </a:p>
                  </a:txBody>
                  <a:tcPr/>
                </a:tc>
              </a:tr>
              <a:tr h="370840">
                <a:tc>
                  <a:txBody>
                    <a:bodyPr/>
                    <a:lstStyle/>
                    <a:p>
                      <a:pPr algn="ctr"/>
                      <a:r>
                        <a:rPr lang="es-ES" sz="1200" dirty="0" smtClean="0"/>
                        <a:t>3</a:t>
                      </a:r>
                      <a:endParaRPr lang="es-ES" sz="1200" dirty="0"/>
                    </a:p>
                  </a:txBody>
                  <a:tcPr/>
                </a:tc>
                <a:tc>
                  <a:txBody>
                    <a:bodyPr/>
                    <a:lstStyle/>
                    <a:p>
                      <a:r>
                        <a:rPr lang="es-ES" sz="1200" dirty="0" smtClean="0"/>
                        <a:t>Cajetes </a:t>
                      </a:r>
                      <a:r>
                        <a:rPr lang="es-ES" sz="1200" baseline="0" dirty="0" smtClean="0"/>
                        <a:t> 45</a:t>
                      </a:r>
                      <a:endParaRPr lang="es-ES" sz="1200" dirty="0"/>
                    </a:p>
                  </a:txBody>
                  <a:tcPr/>
                </a:tc>
              </a:tr>
              <a:tr h="123406">
                <a:tc>
                  <a:txBody>
                    <a:bodyPr/>
                    <a:lstStyle/>
                    <a:p>
                      <a:pPr algn="ctr"/>
                      <a:r>
                        <a:rPr lang="es-ES" sz="1200" dirty="0" smtClean="0"/>
                        <a:t>4</a:t>
                      </a:r>
                      <a:endParaRPr lang="es-ES" sz="1200" dirty="0"/>
                    </a:p>
                  </a:txBody>
                  <a:tcPr/>
                </a:tc>
                <a:tc>
                  <a:txBody>
                    <a:bodyPr/>
                    <a:lstStyle/>
                    <a:p>
                      <a:r>
                        <a:rPr lang="es-ES" sz="1200" dirty="0" smtClean="0"/>
                        <a:t>Biseles</a:t>
                      </a:r>
                      <a:r>
                        <a:rPr lang="es-ES" sz="1200" baseline="0" dirty="0" smtClean="0"/>
                        <a:t>   365 </a:t>
                      </a:r>
                      <a:r>
                        <a:rPr lang="es-ES" sz="1200" baseline="0" dirty="0" err="1" smtClean="0"/>
                        <a:t>mts</a:t>
                      </a:r>
                      <a:endParaRPr lang="es-ES" sz="1200" dirty="0"/>
                    </a:p>
                  </a:txBody>
                  <a:tcPr/>
                </a:tc>
              </a:tr>
              <a:tr h="370840">
                <a:tc>
                  <a:txBody>
                    <a:bodyPr/>
                    <a:lstStyle/>
                    <a:p>
                      <a:pPr algn="ctr"/>
                      <a:r>
                        <a:rPr lang="es-ES" sz="1200" dirty="0" smtClean="0"/>
                        <a:t>5</a:t>
                      </a:r>
                      <a:endParaRPr lang="es-ES" sz="1200" dirty="0"/>
                    </a:p>
                  </a:txBody>
                  <a:tcPr/>
                </a:tc>
                <a:tc>
                  <a:txBody>
                    <a:bodyPr/>
                    <a:lstStyle/>
                    <a:p>
                      <a:r>
                        <a:rPr lang="es-ES" sz="1200" dirty="0" smtClean="0"/>
                        <a:t>Poda de </a:t>
                      </a:r>
                      <a:r>
                        <a:rPr lang="es-ES" sz="1200" dirty="0" err="1" smtClean="0"/>
                        <a:t>boxos</a:t>
                      </a:r>
                      <a:r>
                        <a:rPr lang="es-ES" sz="1200" dirty="0" smtClean="0"/>
                        <a:t> 1230 </a:t>
                      </a:r>
                      <a:r>
                        <a:rPr lang="es-ES" sz="1200" dirty="0" err="1" smtClean="0"/>
                        <a:t>mts</a:t>
                      </a:r>
                      <a:endParaRPr lang="es-ES" sz="1200" dirty="0"/>
                    </a:p>
                  </a:txBody>
                  <a:tcPr/>
                </a:tc>
              </a:tr>
              <a:tr h="139390">
                <a:tc>
                  <a:txBody>
                    <a:bodyPr/>
                    <a:lstStyle/>
                    <a:p>
                      <a:pPr algn="ctr"/>
                      <a:endParaRPr lang="es-ES" sz="1200" baseline="0" dirty="0" smtClean="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bl>
          </a:graphicData>
        </a:graphic>
      </p:graphicFrame>
    </p:spTree>
    <p:extLst>
      <p:ext uri="{BB962C8B-B14F-4D97-AF65-F5344CB8AC3E}">
        <p14:creationId xmlns="" xmlns:p14="http://schemas.microsoft.com/office/powerpoint/2010/main" val="40044303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962" y="6304547"/>
            <a:ext cx="4968552" cy="646331"/>
          </a:xfrm>
          <a:prstGeom prst="rect">
            <a:avLst/>
          </a:prstGeom>
          <a:noFill/>
        </p:spPr>
        <p:txBody>
          <a:bodyPr wrap="square" rtlCol="0">
            <a:spAutoFit/>
          </a:bodyPr>
          <a:lstStyle/>
          <a:p>
            <a:pPr marL="285750" indent="-285750">
              <a:buFont typeface="Wingdings" pitchFamily="2" charset="2"/>
              <a:buChar char="ü"/>
            </a:pPr>
            <a:endParaRPr lang="es-MX" b="1" u="sng" dirty="0" smtClean="0">
              <a:effectLst>
                <a:outerShdw blurRad="38100" dist="38100" dir="2700000" algn="tl">
                  <a:srgbClr val="000000">
                    <a:alpha val="43137"/>
                  </a:srgbClr>
                </a:outerShdw>
              </a:effectLst>
            </a:endParaRPr>
          </a:p>
          <a:p>
            <a:pPr marL="285750" indent="-285750">
              <a:buFont typeface="Wingdings" pitchFamily="2" charset="2"/>
              <a:buChar char="ü"/>
            </a:pPr>
            <a:endParaRPr lang="es-MX" b="1" u="sng" dirty="0">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 xmlns:p14="http://schemas.microsoft.com/office/powerpoint/2010/main" val="3498681143"/>
              </p:ext>
            </p:extLst>
          </p:nvPr>
        </p:nvGraphicFramePr>
        <p:xfrm>
          <a:off x="539551" y="1384421"/>
          <a:ext cx="2981767" cy="5609051"/>
        </p:xfrm>
        <a:graphic>
          <a:graphicData uri="http://schemas.openxmlformats.org/drawingml/2006/table">
            <a:tbl>
              <a:tblPr firstRow="1" bandRow="1">
                <a:tableStyleId>{5C22544A-7EE6-4342-B048-85BDC9FD1C3A}</a:tableStyleId>
              </a:tblPr>
              <a:tblGrid>
                <a:gridCol w="1973655"/>
                <a:gridCol w="1008112"/>
              </a:tblGrid>
              <a:tr h="144016">
                <a:tc>
                  <a:txBody>
                    <a:bodyPr/>
                    <a:lstStyle/>
                    <a:p>
                      <a:pPr algn="ctr"/>
                      <a:r>
                        <a:rPr lang="es-ES" sz="1200" dirty="0" smtClean="0">
                          <a:latin typeface="+mn-lt"/>
                          <a:cs typeface="Microsoft Sans Serif" panose="020B0604020202020204" pitchFamily="34" charset="0"/>
                        </a:rPr>
                        <a:t>Concepto</a:t>
                      </a:r>
                      <a:endParaRPr lang="es-ES" sz="1200" dirty="0">
                        <a:latin typeface="+mn-lt"/>
                        <a:cs typeface="Microsoft Sans Serif" panose="020B0604020202020204" pitchFamily="34" charset="0"/>
                      </a:endParaRPr>
                    </a:p>
                  </a:txBody>
                  <a:tcPr/>
                </a:tc>
                <a:tc>
                  <a:txBody>
                    <a:bodyPr/>
                    <a:lstStyle/>
                    <a:p>
                      <a:pPr algn="ctr"/>
                      <a:r>
                        <a:rPr lang="es-ES" sz="1200" dirty="0" smtClean="0">
                          <a:latin typeface="+mn-lt"/>
                          <a:cs typeface="Microsoft Sans Serif" panose="020B0604020202020204" pitchFamily="34" charset="0"/>
                        </a:rPr>
                        <a:t>Cantidad</a:t>
                      </a:r>
                      <a:endParaRPr lang="es-ES" sz="1200" dirty="0">
                        <a:latin typeface="+mn-lt"/>
                        <a:cs typeface="Microsoft Sans Serif" panose="020B0604020202020204" pitchFamily="34" charset="0"/>
                      </a:endParaRPr>
                    </a:p>
                  </a:txBody>
                  <a:tcP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Humano:</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Cuadrillas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2(Homero</a:t>
                      </a:r>
                      <a:r>
                        <a:rPr lang="es-ES" sz="1200" b="0" i="0" u="none" strike="noStrike" baseline="0" dirty="0" smtClean="0">
                          <a:solidFill>
                            <a:srgbClr val="000000"/>
                          </a:solidFill>
                          <a:effectLst/>
                          <a:latin typeface="+mn-lt"/>
                          <a:cs typeface="Microsoft Sans Serif" panose="020B0604020202020204" pitchFamily="34" charset="0"/>
                        </a:rPr>
                        <a:t> </a:t>
                      </a:r>
                      <a:r>
                        <a:rPr lang="es-ES" sz="1200" b="0" i="0" u="none" strike="noStrike" baseline="0" dirty="0" err="1" smtClean="0">
                          <a:solidFill>
                            <a:srgbClr val="000000"/>
                          </a:solidFill>
                          <a:effectLst/>
                          <a:latin typeface="+mn-lt"/>
                          <a:cs typeface="Microsoft Sans Serif" panose="020B0604020202020204" pitchFamily="34" charset="0"/>
                        </a:rPr>
                        <a:t>Diaz</a:t>
                      </a:r>
                      <a:r>
                        <a:rPr lang="es-ES" sz="1200" b="0" i="0" u="none" strike="noStrike" baseline="0" dirty="0" smtClean="0">
                          <a:solidFill>
                            <a:srgbClr val="000000"/>
                          </a:solidFill>
                          <a:effectLst/>
                          <a:latin typeface="+mn-lt"/>
                          <a:cs typeface="Microsoft Sans Serif" panose="020B0604020202020204" pitchFamily="34" charset="0"/>
                        </a:rPr>
                        <a:t>/Martin </a:t>
                      </a:r>
                      <a:r>
                        <a:rPr lang="es-ES" sz="1200" b="0" i="0" u="none" strike="noStrike" baseline="0" dirty="0" err="1" smtClean="0">
                          <a:solidFill>
                            <a:srgbClr val="000000"/>
                          </a:solidFill>
                          <a:effectLst/>
                          <a:latin typeface="+mn-lt"/>
                          <a:cs typeface="Microsoft Sans Serif" panose="020B0604020202020204" pitchFamily="34" charset="0"/>
                        </a:rPr>
                        <a:t>Vazquez</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Personal</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20</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de Material:</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Árboles</a:t>
                      </a: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20</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1" i="0" u="none" strike="noStrike" dirty="0" smtClean="0">
                          <a:solidFill>
                            <a:srgbClr val="000000"/>
                          </a:solidFill>
                          <a:effectLst/>
                          <a:latin typeface="+mn-lt"/>
                          <a:cs typeface="Microsoft Sans Serif" panose="020B0604020202020204" pitchFamily="34" charset="0"/>
                        </a:rPr>
                        <a:t>Recurso de  Máquinas y Herramientas:</a:t>
                      </a:r>
                      <a:endParaRPr lang="es-ES" sz="1200" b="1"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Pickup</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1</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97006">
                <a:tc>
                  <a:txBody>
                    <a:bodyPr/>
                    <a:lstStyle/>
                    <a:p>
                      <a:pPr algn="ctr" fontAlgn="ctr"/>
                      <a:r>
                        <a:rPr lang="es-ES" sz="1200" b="0" i="0" u="none" strike="noStrike" dirty="0" err="1" smtClean="0">
                          <a:solidFill>
                            <a:srgbClr val="000000"/>
                          </a:solidFill>
                          <a:effectLst/>
                          <a:latin typeface="+mn-lt"/>
                          <a:cs typeface="Microsoft Sans Serif" panose="020B0604020202020204" pitchFamily="34" charset="0"/>
                        </a:rPr>
                        <a:t>Debrozadoras</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r>
                        <a:rPr lang="es-ES" sz="1200" b="0" i="0" u="none" strike="noStrike" dirty="0" smtClean="0">
                          <a:solidFill>
                            <a:srgbClr val="000000"/>
                          </a:solidFill>
                          <a:effectLst/>
                          <a:latin typeface="+mn-lt"/>
                          <a:cs typeface="Microsoft Sans Serif" panose="020B0604020202020204" pitchFamily="34" charset="0"/>
                        </a:rPr>
                        <a:t>3</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 sz="1200" b="0" i="0" u="none" strike="noStrike" baseline="0" dirty="0" smtClean="0">
                          <a:solidFill>
                            <a:srgbClr val="000000"/>
                          </a:solidFill>
                          <a:effectLst/>
                          <a:latin typeface="+mn-lt"/>
                          <a:cs typeface="Microsoft Sans Serif" panose="020B0604020202020204" pitchFamily="34" charset="0"/>
                        </a:rPr>
                        <a:t>2 Carretilla ,  5 Yelmos, 7 palas, 12 escobas, 5 arañas,  12 machetes.</a:t>
                      </a:r>
                      <a:endParaRPr lang="es-ES" sz="1200" b="0" i="0" u="none" strike="noStrike" dirty="0" smtClean="0">
                        <a:solidFill>
                          <a:srgbClr val="000000"/>
                        </a:solidFill>
                        <a:effectLst/>
                        <a:latin typeface="+mn-lt"/>
                        <a:cs typeface="Microsoft Sans Serif" panose="020B0604020202020204" pitchFamily="34" charset="0"/>
                      </a:endParaRPr>
                    </a:p>
                    <a:p>
                      <a:pPr algn="ctr" fontAlgn="ctr"/>
                      <a:r>
                        <a:rPr lang="es-ES" sz="1200" b="0" i="0" u="none" strike="noStrike" baseline="0" dirty="0" smtClean="0">
                          <a:solidFill>
                            <a:srgbClr val="000000"/>
                          </a:solidFill>
                          <a:effectLst/>
                          <a:latin typeface="+mn-lt"/>
                          <a:cs typeface="Microsoft Sans Serif" panose="020B0604020202020204" pitchFamily="34" charset="0"/>
                        </a:rPr>
                        <a:t> </a:t>
                      </a: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r h="326323">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c>
                  <a:txBody>
                    <a:bodyPr/>
                    <a:lstStyle/>
                    <a:p>
                      <a:pPr algn="ctr" fontAlgn="ctr"/>
                      <a:endParaRPr lang="es-ES" sz="1200" b="0" i="0" u="none" strike="noStrike" dirty="0">
                        <a:solidFill>
                          <a:srgbClr val="000000"/>
                        </a:solidFill>
                        <a:effectLst/>
                        <a:latin typeface="+mn-lt"/>
                        <a:cs typeface="Microsoft Sans Serif" panose="020B0604020202020204" pitchFamily="34" charset="0"/>
                      </a:endParaRPr>
                    </a:p>
                  </a:txBody>
                  <a:tcPr marL="9525" marR="9525" marT="9525" marB="0" anchor="ctr"/>
                </a:tc>
              </a:tr>
            </a:tbl>
          </a:graphicData>
        </a:graphic>
      </p:graphicFrame>
      <p:sp>
        <p:nvSpPr>
          <p:cNvPr id="5" name="4 Rectángulo"/>
          <p:cNvSpPr/>
          <p:nvPr/>
        </p:nvSpPr>
        <p:spPr>
          <a:xfrm>
            <a:off x="447375" y="635181"/>
            <a:ext cx="3137397" cy="646331"/>
          </a:xfrm>
          <a:prstGeom prst="rect">
            <a:avLst/>
          </a:prstGeom>
          <a:noFill/>
        </p:spPr>
        <p:txBody>
          <a:bodyPr wrap="none" lIns="91440" tIns="45720" rIns="91440" bIns="45720">
            <a:spAutoFit/>
          </a:bodyPr>
          <a:lstStyle/>
          <a:p>
            <a:pPr algn="ctr"/>
            <a:r>
              <a:rPr lang="es-E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doni MT Condensed" panose="02070606080606020203" pitchFamily="18" charset="0"/>
                <a:cs typeface="Microsoft Sans Serif" panose="020B0604020202020204" pitchFamily="34" charset="0"/>
              </a:rPr>
              <a:t>Recursos Utilizados</a:t>
            </a:r>
            <a:endParaRPr lang="es-E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doni MT Condensed" panose="02070606080606020203" pitchFamily="18" charset="0"/>
              <a:cs typeface="Microsoft Sans Serif" panose="020B0604020202020204" pitchFamily="34" charset="0"/>
            </a:endParaRPr>
          </a:p>
        </p:txBody>
      </p:sp>
      <p:sp>
        <p:nvSpPr>
          <p:cNvPr id="3" name="2 CuadroTexto"/>
          <p:cNvSpPr txBox="1"/>
          <p:nvPr/>
        </p:nvSpPr>
        <p:spPr>
          <a:xfrm>
            <a:off x="649253" y="50406"/>
            <a:ext cx="5865708" cy="584775"/>
          </a:xfrm>
          <a:prstGeom prst="rect">
            <a:avLst/>
          </a:prstGeom>
          <a:noFill/>
        </p:spPr>
        <p:txBody>
          <a:bodyPr wrap="none" rtlCol="0">
            <a:spAutoFit/>
          </a:bodyPr>
          <a:lstStyle/>
          <a:p>
            <a:r>
              <a:rPr lang="es-ES" sz="3200" dirty="0" smtClean="0">
                <a:latin typeface="Adobe Gothic Std B" pitchFamily="34" charset="-128"/>
                <a:ea typeface="Adobe Gothic Std B" pitchFamily="34" charset="-128"/>
                <a:cs typeface="Microsoft Sans Serif" panose="020B0604020202020204" pitchFamily="34" charset="0"/>
              </a:rPr>
              <a:t>Acción 4” Brigada Col Valle Sur”</a:t>
            </a:r>
            <a:endParaRPr lang="es-ES" sz="3200" dirty="0">
              <a:latin typeface="Adobe Gothic Std B" pitchFamily="34" charset="-128"/>
              <a:ea typeface="Adobe Gothic Std B" pitchFamily="34" charset="-128"/>
              <a:cs typeface="Microsoft Sans Serif" panose="020B0604020202020204" pitchFamily="34" charset="0"/>
            </a:endParaRPr>
          </a:p>
        </p:txBody>
      </p:sp>
      <p:sp>
        <p:nvSpPr>
          <p:cNvPr id="6" name="5 CuadroTexto"/>
          <p:cNvSpPr txBox="1"/>
          <p:nvPr/>
        </p:nvSpPr>
        <p:spPr>
          <a:xfrm>
            <a:off x="1055946" y="4931876"/>
            <a:ext cx="290464" cy="369332"/>
          </a:xfrm>
          <a:prstGeom prst="rect">
            <a:avLst/>
          </a:prstGeom>
          <a:noFill/>
        </p:spPr>
        <p:txBody>
          <a:bodyPr wrap="none" rtlCol="0">
            <a:spAutoFit/>
          </a:bodyPr>
          <a:lstStyle/>
          <a:p>
            <a:r>
              <a:rPr lang="es-ES" dirty="0" smtClean="0"/>
              <a:t>  </a:t>
            </a:r>
            <a:endParaRPr lang="es-ES" dirty="0"/>
          </a:p>
        </p:txBody>
      </p:sp>
      <p:sp>
        <p:nvSpPr>
          <p:cNvPr id="8" name="7 Rectángulo"/>
          <p:cNvSpPr/>
          <p:nvPr/>
        </p:nvSpPr>
        <p:spPr>
          <a:xfrm>
            <a:off x="4139952" y="635181"/>
            <a:ext cx="3658374" cy="1200329"/>
          </a:xfrm>
          <a:prstGeom prst="rect">
            <a:avLst/>
          </a:prstGeom>
        </p:spPr>
        <p:txBody>
          <a:bodyPr wrap="none">
            <a:spAutoFit/>
          </a:bodyPr>
          <a:lstStyle/>
          <a:p>
            <a:pPr algn="ctr"/>
            <a:r>
              <a:rPr lang="es-E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doni MT Condensed" panose="02070606080606020203" pitchFamily="18" charset="0"/>
                <a:cs typeface="Microsoft Sans Serif" panose="020B0604020202020204" pitchFamily="34" charset="0"/>
              </a:rPr>
              <a:t>Actividades Realizadas</a:t>
            </a: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doni MT Condensed" panose="02070606080606020203" pitchFamily="18" charset="0"/>
              <a:cs typeface="Microsoft Sans Serif" panose="020B0604020202020204" pitchFamily="34" charset="0"/>
            </a:endParaRPr>
          </a:p>
          <a:p>
            <a:pPr algn="ct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w Cen MT Condensed" panose="020B0606020104020203" pitchFamily="34" charset="0"/>
              <a:cs typeface="Microsoft Sans Serif" panose="020B0604020202020204" pitchFamily="34" charset="0"/>
            </a:endParaRPr>
          </a:p>
        </p:txBody>
      </p:sp>
      <p:graphicFrame>
        <p:nvGraphicFramePr>
          <p:cNvPr id="9" name="8 Tabla"/>
          <p:cNvGraphicFramePr>
            <a:graphicFrameLocks noGrp="1"/>
          </p:cNvGraphicFramePr>
          <p:nvPr>
            <p:extLst>
              <p:ext uri="{D42A27DB-BD31-4B8C-83A1-F6EECF244321}">
                <p14:modId xmlns="" xmlns:p14="http://schemas.microsoft.com/office/powerpoint/2010/main" val="4290224377"/>
              </p:ext>
            </p:extLst>
          </p:nvPr>
        </p:nvGraphicFramePr>
        <p:xfrm>
          <a:off x="4451332" y="1340768"/>
          <a:ext cx="2864945" cy="4226560"/>
        </p:xfrm>
        <a:graphic>
          <a:graphicData uri="http://schemas.openxmlformats.org/drawingml/2006/table">
            <a:tbl>
              <a:tblPr firstRow="1" bandRow="1">
                <a:tableStyleId>{5C22544A-7EE6-4342-B048-85BDC9FD1C3A}</a:tableStyleId>
              </a:tblPr>
              <a:tblGrid>
                <a:gridCol w="360040"/>
                <a:gridCol w="2504905"/>
              </a:tblGrid>
              <a:tr h="247559">
                <a:tc>
                  <a:txBody>
                    <a:bodyPr/>
                    <a:lstStyle/>
                    <a:p>
                      <a:r>
                        <a:rPr lang="es-ES" sz="1200" dirty="0" smtClean="0"/>
                        <a:t>Nº</a:t>
                      </a:r>
                      <a:endParaRPr lang="es-ES" sz="1200" dirty="0"/>
                    </a:p>
                  </a:txBody>
                  <a:tcPr/>
                </a:tc>
                <a:tc>
                  <a:txBody>
                    <a:bodyPr/>
                    <a:lstStyle/>
                    <a:p>
                      <a:r>
                        <a:rPr lang="es-ES" sz="1200" dirty="0" smtClean="0"/>
                        <a:t>Actividades(</a:t>
                      </a:r>
                      <a:endParaRPr lang="es-ES" sz="1200" dirty="0"/>
                    </a:p>
                  </a:txBody>
                  <a:tcPr/>
                </a:tc>
              </a:tr>
              <a:tr h="370840">
                <a:tc>
                  <a:txBody>
                    <a:bodyPr/>
                    <a:lstStyle/>
                    <a:p>
                      <a:pPr algn="ctr"/>
                      <a:r>
                        <a:rPr lang="es-ES" sz="1200" dirty="0" smtClean="0"/>
                        <a:t>1</a:t>
                      </a:r>
                      <a:endParaRPr lang="es-ES" sz="1200" dirty="0"/>
                    </a:p>
                  </a:txBody>
                  <a:tcPr/>
                </a:tc>
                <a:tc>
                  <a:txBody>
                    <a:bodyPr/>
                    <a:lstStyle/>
                    <a:p>
                      <a:r>
                        <a:rPr lang="es-ES" sz="1200" dirty="0" smtClean="0"/>
                        <a:t>Deshierbe  Plaza</a:t>
                      </a:r>
                      <a:r>
                        <a:rPr lang="es-ES" sz="1200" baseline="0" dirty="0" smtClean="0"/>
                        <a:t> mts2 30,068 m2</a:t>
                      </a:r>
                      <a:endParaRPr lang="es-ES" sz="1200" dirty="0"/>
                    </a:p>
                  </a:txBody>
                  <a:tcPr/>
                </a:tc>
              </a:tr>
              <a:tr h="370840">
                <a:tc>
                  <a:txBody>
                    <a:bodyPr/>
                    <a:lstStyle/>
                    <a:p>
                      <a:pPr algn="ctr"/>
                      <a:r>
                        <a:rPr lang="es-ES" sz="1200" dirty="0" smtClean="0"/>
                        <a:t>2 </a:t>
                      </a:r>
                      <a:endParaRPr lang="es-ES" sz="1200" dirty="0"/>
                    </a:p>
                  </a:txBody>
                  <a:tcPr/>
                </a:tc>
                <a:tc>
                  <a:txBody>
                    <a:bodyPr/>
                    <a:lstStyle/>
                    <a:p>
                      <a:r>
                        <a:rPr lang="es-ES" sz="1200" dirty="0" smtClean="0"/>
                        <a:t>Poda</a:t>
                      </a:r>
                      <a:r>
                        <a:rPr lang="es-ES" sz="1200" baseline="0" dirty="0" smtClean="0"/>
                        <a:t> de Árboles  25</a:t>
                      </a:r>
                      <a:endParaRPr lang="es-ES" sz="1200" dirty="0"/>
                    </a:p>
                  </a:txBody>
                  <a:tcPr/>
                </a:tc>
              </a:tr>
              <a:tr h="370840">
                <a:tc>
                  <a:txBody>
                    <a:bodyPr/>
                    <a:lstStyle/>
                    <a:p>
                      <a:pPr algn="ctr"/>
                      <a:r>
                        <a:rPr lang="es-ES" sz="1200" dirty="0" smtClean="0"/>
                        <a:t>3</a:t>
                      </a:r>
                      <a:endParaRPr lang="es-ES" sz="1200" dirty="0"/>
                    </a:p>
                  </a:txBody>
                  <a:tcPr/>
                </a:tc>
                <a:tc>
                  <a:txBody>
                    <a:bodyPr/>
                    <a:lstStyle/>
                    <a:p>
                      <a:r>
                        <a:rPr lang="es-ES" sz="1200" dirty="0" smtClean="0"/>
                        <a:t>Cajetes </a:t>
                      </a:r>
                      <a:r>
                        <a:rPr lang="es-ES" sz="1200" baseline="0" dirty="0" smtClean="0"/>
                        <a:t> 45</a:t>
                      </a:r>
                      <a:endParaRPr lang="es-ES" sz="1200" dirty="0"/>
                    </a:p>
                  </a:txBody>
                  <a:tcPr/>
                </a:tc>
              </a:tr>
              <a:tr h="123406">
                <a:tc>
                  <a:txBody>
                    <a:bodyPr/>
                    <a:lstStyle/>
                    <a:p>
                      <a:pPr algn="ctr"/>
                      <a:r>
                        <a:rPr lang="es-ES" sz="1200" dirty="0" smtClean="0"/>
                        <a:t>4</a:t>
                      </a:r>
                      <a:endParaRPr lang="es-ES" sz="1200" dirty="0"/>
                    </a:p>
                  </a:txBody>
                  <a:tcPr/>
                </a:tc>
                <a:tc>
                  <a:txBody>
                    <a:bodyPr/>
                    <a:lstStyle/>
                    <a:p>
                      <a:r>
                        <a:rPr lang="es-ES" sz="1200" dirty="0" smtClean="0"/>
                        <a:t>Biseles</a:t>
                      </a:r>
                      <a:r>
                        <a:rPr lang="es-ES" sz="1200" baseline="0" dirty="0" smtClean="0"/>
                        <a:t>   365 </a:t>
                      </a:r>
                      <a:r>
                        <a:rPr lang="es-ES" sz="1200" baseline="0" dirty="0" err="1" smtClean="0"/>
                        <a:t>mts</a:t>
                      </a:r>
                      <a:endParaRPr lang="es-ES" sz="1200" dirty="0"/>
                    </a:p>
                  </a:txBody>
                  <a:tcPr/>
                </a:tc>
              </a:tr>
              <a:tr h="370840">
                <a:tc>
                  <a:txBody>
                    <a:bodyPr/>
                    <a:lstStyle/>
                    <a:p>
                      <a:pPr algn="ctr"/>
                      <a:r>
                        <a:rPr lang="es-ES" sz="1200" dirty="0" smtClean="0"/>
                        <a:t>5</a:t>
                      </a: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r h="139390">
                <a:tc>
                  <a:txBody>
                    <a:bodyPr/>
                    <a:lstStyle/>
                    <a:p>
                      <a:pPr algn="ctr"/>
                      <a:endParaRPr lang="es-ES" sz="1200" dirty="0"/>
                    </a:p>
                  </a:txBody>
                  <a:tcPr/>
                </a:tc>
                <a:tc>
                  <a:txBody>
                    <a:bodyPr/>
                    <a:lstStyle/>
                    <a:p>
                      <a:endParaRPr lang="es-ES" sz="1200" dirty="0"/>
                    </a:p>
                  </a:txBody>
                  <a:tcPr/>
                </a:tc>
              </a:tr>
            </a:tbl>
          </a:graphicData>
        </a:graphic>
      </p:graphicFrame>
    </p:spTree>
    <p:extLst>
      <p:ext uri="{BB962C8B-B14F-4D97-AF65-F5344CB8AC3E}">
        <p14:creationId xmlns="" xmlns:p14="http://schemas.microsoft.com/office/powerpoint/2010/main" val="125515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omas garza\Desktop\logo.gif"/>
          <p:cNvPicPr>
            <a:picLocks noChangeAspect="1" noChangeArrowheads="1"/>
          </p:cNvPicPr>
          <p:nvPr/>
        </p:nvPicPr>
        <p:blipFill>
          <a:blip r:embed="rId2" cstate="print">
            <a:lum bright="70000" contrast="-70000"/>
          </a:blip>
          <a:srcRect/>
          <a:stretch>
            <a:fillRect/>
          </a:stretch>
        </p:blipFill>
        <p:spPr bwMode="auto">
          <a:xfrm>
            <a:off x="179512" y="188640"/>
            <a:ext cx="8644049" cy="6092216"/>
          </a:xfrm>
          <a:prstGeom prst="rect">
            <a:avLst/>
          </a:prstGeom>
          <a:noFill/>
        </p:spPr>
      </p:pic>
      <p:sp>
        <p:nvSpPr>
          <p:cNvPr id="2" name="1 Título"/>
          <p:cNvSpPr>
            <a:spLocks noGrp="1"/>
          </p:cNvSpPr>
          <p:nvPr>
            <p:ph type="title"/>
          </p:nvPr>
        </p:nvSpPr>
        <p:spPr/>
        <p:txBody>
          <a:bodyPr/>
          <a:lstStyle/>
          <a:p>
            <a:pPr algn="l"/>
            <a:r>
              <a:rPr lang="es-MX" dirty="0" smtClean="0"/>
              <a:t>Brigada Colonia Santa Lucía</a:t>
            </a:r>
            <a:endParaRPr lang="es-MX" dirty="0"/>
          </a:p>
        </p:txBody>
      </p:sp>
      <p:sp>
        <p:nvSpPr>
          <p:cNvPr id="7" name="6 CuadroTexto"/>
          <p:cNvSpPr txBox="1"/>
          <p:nvPr/>
        </p:nvSpPr>
        <p:spPr>
          <a:xfrm>
            <a:off x="1619672" y="1124744"/>
            <a:ext cx="5688632" cy="369332"/>
          </a:xfrm>
          <a:prstGeom prst="rect">
            <a:avLst/>
          </a:prstGeom>
          <a:noFill/>
        </p:spPr>
        <p:txBody>
          <a:bodyPr wrap="square" rtlCol="0">
            <a:spAutoFit/>
          </a:bodyPr>
          <a:lstStyle/>
          <a:p>
            <a:pPr algn="ctr">
              <a:buFont typeface="Wingdings" pitchFamily="2" charset="2"/>
              <a:buChar char="ü"/>
            </a:pPr>
            <a:r>
              <a:rPr lang="es-MX" dirty="0" smtClean="0"/>
              <a:t>Radiografía de la colonia al entrar en Brigada</a:t>
            </a:r>
          </a:p>
        </p:txBody>
      </p:sp>
      <p:graphicFrame>
        <p:nvGraphicFramePr>
          <p:cNvPr id="8" name="7 Tabla"/>
          <p:cNvGraphicFramePr>
            <a:graphicFrameLocks noGrp="1"/>
          </p:cNvGraphicFramePr>
          <p:nvPr/>
        </p:nvGraphicFramePr>
        <p:xfrm>
          <a:off x="1043607" y="1628800"/>
          <a:ext cx="6768753" cy="1872207"/>
        </p:xfrm>
        <a:graphic>
          <a:graphicData uri="http://schemas.openxmlformats.org/drawingml/2006/table">
            <a:tbl>
              <a:tblPr/>
              <a:tblGrid>
                <a:gridCol w="720082"/>
                <a:gridCol w="2944894"/>
                <a:gridCol w="916244"/>
                <a:gridCol w="916244"/>
                <a:gridCol w="1271289"/>
              </a:tblGrid>
              <a:tr h="556279">
                <a:tc>
                  <a:txBody>
                    <a:bodyPr/>
                    <a:lstStyle/>
                    <a:p>
                      <a:pPr algn="ctr" fontAlgn="ctr"/>
                      <a:endParaRPr lang="es-MX" sz="1400" b="0" i="0" u="none" strike="noStrike" dirty="0">
                        <a:solidFill>
                          <a:srgbClr val="000000"/>
                        </a:solidFill>
                        <a:latin typeface="Calibri"/>
                      </a:endParaRP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a:solidFill>
                            <a:srgbClr val="000000"/>
                          </a:solidFill>
                          <a:latin typeface="Calibri"/>
                        </a:rPr>
                        <a:t>Radiografía de la Colonia</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a:solidFill>
                            <a:srgbClr val="000000"/>
                          </a:solidFill>
                          <a:latin typeface="Calibri"/>
                        </a:rPr>
                        <a:t>Prendidas</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a:solidFill>
                            <a:srgbClr val="000000"/>
                          </a:solidFill>
                          <a:latin typeface="Calibri"/>
                        </a:rPr>
                        <a:t>Apagadas</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a:solidFill>
                            <a:srgbClr val="000000"/>
                          </a:solidFill>
                          <a:latin typeface="Calibri"/>
                        </a:rPr>
                        <a:t>Problemática</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7F7F7F"/>
                    </a:solidFill>
                  </a:tcPr>
                </a:tc>
              </a:tr>
              <a:tr h="657964">
                <a:tc>
                  <a:txBody>
                    <a:bodyPr/>
                    <a:lstStyle/>
                    <a:p>
                      <a:pPr algn="ctr" fontAlgn="ctr"/>
                      <a:r>
                        <a:rPr lang="es-MX" sz="1400" b="0" i="0" u="none" strike="noStrike">
                          <a:solidFill>
                            <a:srgbClr val="000000"/>
                          </a:solidFill>
                          <a:latin typeface="Calibri"/>
                        </a:rPr>
                        <a:t>1</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dirty="0">
                          <a:solidFill>
                            <a:srgbClr val="000000"/>
                          </a:solidFill>
                          <a:latin typeface="Calibri"/>
                        </a:rPr>
                        <a:t>123 luminarias en </a:t>
                      </a:r>
                      <a:r>
                        <a:rPr lang="es-MX" sz="1400" b="0" i="0" u="none" strike="noStrike" dirty="0" smtClean="0">
                          <a:solidFill>
                            <a:srgbClr val="000000"/>
                          </a:solidFill>
                          <a:latin typeface="Calibri"/>
                        </a:rPr>
                        <a:t>total (Antes)</a:t>
                      </a:r>
                      <a:endParaRPr lang="es-MX" sz="1400" b="0" i="0" u="none" strike="noStrike" dirty="0">
                        <a:solidFill>
                          <a:srgbClr val="000000"/>
                        </a:solidFill>
                        <a:latin typeface="Calibri"/>
                      </a:endParaRP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MX" sz="1400" b="0" i="0" u="none" strike="noStrike" dirty="0">
                          <a:solidFill>
                            <a:srgbClr val="000000"/>
                          </a:solidFill>
                          <a:latin typeface="Calibri"/>
                        </a:rPr>
                        <a:t>75</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MX" sz="1400" b="0" i="0" u="none" strike="noStrike">
                          <a:solidFill>
                            <a:srgbClr val="000000"/>
                          </a:solidFill>
                          <a:latin typeface="Calibri"/>
                        </a:rPr>
                        <a:t>48</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MX" sz="1400" b="0" i="0" u="none" strike="noStrike" dirty="0">
                          <a:solidFill>
                            <a:srgbClr val="000000"/>
                          </a:solidFill>
                          <a:latin typeface="Calibri"/>
                        </a:rPr>
                        <a:t> </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657964">
                <a:tc>
                  <a:txBody>
                    <a:bodyPr/>
                    <a:lstStyle/>
                    <a:p>
                      <a:pPr algn="ctr" fontAlgn="ctr"/>
                      <a:r>
                        <a:rPr lang="es-MX" sz="1400" b="0" i="0" u="none" strike="noStrike">
                          <a:solidFill>
                            <a:srgbClr val="000000"/>
                          </a:solidFill>
                          <a:latin typeface="Calibri"/>
                        </a:rPr>
                        <a:t>2</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dirty="0" smtClean="0">
                          <a:solidFill>
                            <a:srgbClr val="000000"/>
                          </a:solidFill>
                          <a:latin typeface="+mn-lt"/>
                        </a:rPr>
                        <a:t>123 luminarias en total (Después)</a:t>
                      </a:r>
                      <a:endParaRPr lang="es-MX" sz="1400" b="0" i="0" u="none" strike="noStrike" dirty="0">
                        <a:solidFill>
                          <a:srgbClr val="000000"/>
                        </a:solidFill>
                        <a:latin typeface="Calibri"/>
                      </a:endParaRP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MX" sz="1400" b="0" i="0" u="none" strike="noStrike" dirty="0">
                          <a:solidFill>
                            <a:srgbClr val="000000"/>
                          </a:solidFill>
                          <a:latin typeface="Calibri"/>
                        </a:rPr>
                        <a:t> </a:t>
                      </a:r>
                      <a:r>
                        <a:rPr lang="es-MX" sz="1400" b="0" i="0" u="none" strike="noStrike" dirty="0" smtClean="0">
                          <a:solidFill>
                            <a:srgbClr val="000000"/>
                          </a:solidFill>
                          <a:latin typeface="Calibri"/>
                        </a:rPr>
                        <a:t>105</a:t>
                      </a:r>
                      <a:endParaRPr lang="es-MX" sz="1400" b="0" i="0" u="none" strike="noStrike" dirty="0">
                        <a:solidFill>
                          <a:srgbClr val="000000"/>
                        </a:solidFill>
                        <a:latin typeface="Calibri"/>
                      </a:endParaRP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MX" sz="1400" b="0" i="0" u="none" strike="noStrike" dirty="0">
                          <a:solidFill>
                            <a:srgbClr val="000000"/>
                          </a:solidFill>
                          <a:latin typeface="Calibri"/>
                        </a:rPr>
                        <a:t> </a:t>
                      </a:r>
                      <a:r>
                        <a:rPr lang="es-MX" sz="1400" b="0" i="0" u="none" strike="noStrike" dirty="0" smtClean="0">
                          <a:solidFill>
                            <a:srgbClr val="000000"/>
                          </a:solidFill>
                          <a:latin typeface="Calibri"/>
                        </a:rPr>
                        <a:t>18</a:t>
                      </a:r>
                      <a:endParaRPr lang="es-MX" sz="1400" b="0" i="0" u="none" strike="noStrike" dirty="0">
                        <a:solidFill>
                          <a:srgbClr val="000000"/>
                        </a:solidFill>
                        <a:latin typeface="Calibri"/>
                      </a:endParaRP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MX" sz="1400" b="0" i="0" u="none" strike="noStrike" dirty="0">
                          <a:solidFill>
                            <a:srgbClr val="000000"/>
                          </a:solidFill>
                          <a:latin typeface="Calibri"/>
                        </a:rPr>
                        <a:t>Falta de material</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graphicFrame>
        <p:nvGraphicFramePr>
          <p:cNvPr id="11" name="10 Tabla"/>
          <p:cNvGraphicFramePr>
            <a:graphicFrameLocks noGrp="1"/>
          </p:cNvGraphicFramePr>
          <p:nvPr/>
        </p:nvGraphicFramePr>
        <p:xfrm>
          <a:off x="1043608" y="4149082"/>
          <a:ext cx="6840760" cy="2304254"/>
        </p:xfrm>
        <a:graphic>
          <a:graphicData uri="http://schemas.openxmlformats.org/drawingml/2006/table">
            <a:tbl>
              <a:tblPr/>
              <a:tblGrid>
                <a:gridCol w="454496"/>
                <a:gridCol w="6386264"/>
              </a:tblGrid>
              <a:tr h="270235">
                <a:tc>
                  <a:txBody>
                    <a:bodyPr/>
                    <a:lstStyle/>
                    <a:p>
                      <a:pPr algn="ctr" fontAlgn="ctr"/>
                      <a:endParaRPr lang="es-MX" sz="14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a:solidFill>
                            <a:srgbClr val="000000"/>
                          </a:solidFill>
                          <a:latin typeface="Calibri"/>
                        </a:rPr>
                        <a:t>Principales Trabajos realizados en la Colonia Paseo Santa Lucía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r>
              <a:tr h="290574">
                <a:tc>
                  <a:txBody>
                    <a:bodyPr/>
                    <a:lstStyle/>
                    <a:p>
                      <a:pPr algn="ctr" fontAlgn="ctr"/>
                      <a:r>
                        <a:rPr lang="es-MX" sz="1400" b="0" i="0" u="none" strike="noStrike">
                          <a:solidFill>
                            <a:srgbClr val="000000"/>
                          </a:solidFill>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a:solidFill>
                            <a:srgbClr val="000000"/>
                          </a:solidFill>
                          <a:latin typeface="Calibri"/>
                        </a:rPr>
                        <a:t>Cuadrilla de 1 electricista y 1 ayudante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0574">
                <a:tc>
                  <a:txBody>
                    <a:bodyPr/>
                    <a:lstStyle/>
                    <a:p>
                      <a:pPr algn="ctr" fontAlgn="ctr"/>
                      <a:r>
                        <a:rPr lang="es-MX" sz="1400" b="0" i="0" u="none" strike="noStrike">
                          <a:solidFill>
                            <a:srgbClr val="000000"/>
                          </a:solidFill>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a:solidFill>
                            <a:srgbClr val="000000"/>
                          </a:solidFill>
                          <a:latin typeface="Calibri"/>
                        </a:rPr>
                        <a:t>Fueron 12 horas de trabajos continuos en la colonia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0574">
                <a:tc>
                  <a:txBody>
                    <a:bodyPr/>
                    <a:lstStyle/>
                    <a:p>
                      <a:pPr algn="ctr" fontAlgn="ctr"/>
                      <a:r>
                        <a:rPr lang="es-MX" sz="1400" b="0" i="0" u="none" strike="noStrike">
                          <a:solidFill>
                            <a:srgbClr val="000000"/>
                          </a:solidFill>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a:solidFill>
                            <a:srgbClr val="000000"/>
                          </a:solidFill>
                          <a:latin typeface="Calibri"/>
                        </a:rPr>
                        <a:t>Faltan 12 balastros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1723">
                <a:tc>
                  <a:txBody>
                    <a:bodyPr/>
                    <a:lstStyle/>
                    <a:p>
                      <a:pPr algn="ctr" fontAlgn="ctr"/>
                      <a:r>
                        <a:rPr lang="es-MX" sz="1400" b="0" i="0" u="none" strike="noStrike">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a:solidFill>
                            <a:srgbClr val="000000"/>
                          </a:solidFill>
                          <a:latin typeface="Calibri"/>
                        </a:rPr>
                        <a:t>se le dio mantenimiento a 5 controles que esta distribuidos a lo largo del fraccionamiento, así mismo se limpiaron registros y se reconectaron empates quemados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0574">
                <a:tc>
                  <a:txBody>
                    <a:bodyPr/>
                    <a:lstStyle/>
                    <a:p>
                      <a:pPr algn="ctr" fontAlgn="ctr"/>
                      <a:r>
                        <a:rPr lang="es-MX" sz="1400" b="0" i="0" u="none" strike="noStrike">
                          <a:solidFill>
                            <a:srgbClr val="000000"/>
                          </a:solidFill>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es-MX" sz="1400" b="0" i="0" u="none" strike="noStrike" dirty="0">
                          <a:solidFill>
                            <a:srgbClr val="000000"/>
                          </a:solidFill>
                          <a:latin typeface="Calibri"/>
                        </a:rPr>
                        <a:t>El Fraccionamiento está a un 86% del funcionamiento del Alumbrado Público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2" name="11 CuadroTexto"/>
          <p:cNvSpPr txBox="1"/>
          <p:nvPr/>
        </p:nvSpPr>
        <p:spPr>
          <a:xfrm>
            <a:off x="1907704" y="3789040"/>
            <a:ext cx="5112568" cy="369332"/>
          </a:xfrm>
          <a:prstGeom prst="rect">
            <a:avLst/>
          </a:prstGeom>
          <a:noFill/>
        </p:spPr>
        <p:txBody>
          <a:bodyPr wrap="square" rtlCol="0">
            <a:spAutoFit/>
          </a:bodyPr>
          <a:lstStyle/>
          <a:p>
            <a:pPr algn="ctr">
              <a:buFont typeface="Wingdings" pitchFamily="2" charset="2"/>
              <a:buChar char="ü"/>
            </a:pPr>
            <a:r>
              <a:rPr lang="es-MX" dirty="0" smtClean="0"/>
              <a:t>Principales Trabajos realizados en la colonia</a:t>
            </a:r>
            <a:endParaRPr lang="es-MX" dirty="0"/>
          </a:p>
        </p:txBody>
      </p:sp>
      <p:pic>
        <p:nvPicPr>
          <p:cNvPr id="13" name="Picture 2" descr="C:\Users\tomas garza\Desktop\JUAREZ.gif"/>
          <p:cNvPicPr>
            <a:picLocks noChangeAspect="1" noChangeArrowheads="1"/>
          </p:cNvPicPr>
          <p:nvPr/>
        </p:nvPicPr>
        <p:blipFill>
          <a:blip r:embed="rId3" cstate="print"/>
          <a:srcRect/>
          <a:stretch>
            <a:fillRect/>
          </a:stretch>
        </p:blipFill>
        <p:spPr bwMode="auto">
          <a:xfrm>
            <a:off x="7255827" y="8800"/>
            <a:ext cx="1852677" cy="1620000"/>
          </a:xfrm>
          <a:prstGeom prst="rect">
            <a:avLst/>
          </a:prstGeom>
          <a:noFill/>
        </p:spPr>
      </p:pic>
      <p:sp>
        <p:nvSpPr>
          <p:cNvPr id="9" name="8 Elipse"/>
          <p:cNvSpPr/>
          <p:nvPr/>
        </p:nvSpPr>
        <p:spPr>
          <a:xfrm>
            <a:off x="5940152" y="2996952"/>
            <a:ext cx="288032" cy="360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1371600" y="3886200"/>
            <a:ext cx="6400800" cy="1752600"/>
          </a:xfrm>
          <a:prstGeom prst="rect">
            <a:avLst/>
          </a:prstGeom>
        </p:spPr>
        <p:txBody>
          <a:bodyPr vert="horz" lIns="91440" tIns="45720" rIns="91440" bIns="45720" rtlCol="0" anchor="ct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s-MX" sz="4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5" name="Picture 2" descr="C:\Users\tomas garza\Desktop\JUAREZ.gif"/>
          <p:cNvPicPr>
            <a:picLocks noChangeAspect="1" noChangeArrowheads="1"/>
          </p:cNvPicPr>
          <p:nvPr/>
        </p:nvPicPr>
        <p:blipFill>
          <a:blip r:embed="rId2" cstate="print"/>
          <a:srcRect/>
          <a:stretch>
            <a:fillRect/>
          </a:stretch>
        </p:blipFill>
        <p:spPr bwMode="auto">
          <a:xfrm>
            <a:off x="7255827" y="8800"/>
            <a:ext cx="1852677" cy="1620000"/>
          </a:xfrm>
          <a:prstGeom prst="rect">
            <a:avLst/>
          </a:prstGeom>
          <a:noFill/>
        </p:spPr>
      </p:pic>
      <p:pic>
        <p:nvPicPr>
          <p:cNvPr id="10" name="Picture 2" descr="C:\Users\tomas garza\Desktop\logo.gif"/>
          <p:cNvPicPr>
            <a:picLocks noChangeAspect="1" noChangeArrowheads="1"/>
          </p:cNvPicPr>
          <p:nvPr/>
        </p:nvPicPr>
        <p:blipFill>
          <a:blip r:embed="rId3" cstate="print">
            <a:lum bright="70000" contrast="-70000"/>
          </a:blip>
          <a:srcRect/>
          <a:stretch>
            <a:fillRect/>
          </a:stretch>
        </p:blipFill>
        <p:spPr bwMode="auto">
          <a:xfrm>
            <a:off x="179512" y="188640"/>
            <a:ext cx="8644049" cy="6092216"/>
          </a:xfrm>
          <a:prstGeom prst="rect">
            <a:avLst/>
          </a:prstGeom>
          <a:noFill/>
        </p:spPr>
      </p:pic>
      <p:sp>
        <p:nvSpPr>
          <p:cNvPr id="11" name="1 Título"/>
          <p:cNvSpPr txBox="1">
            <a:spLocks/>
          </p:cNvSpPr>
          <p:nvPr/>
        </p:nvSpPr>
        <p:spPr>
          <a:xfrm>
            <a:off x="760040" y="1166887"/>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0" i="0" u="none" strike="noStrike" kern="1200" cap="none" spc="0" normalizeH="0" baseline="0" noProof="0" dirty="0" smtClean="0">
                <a:ln>
                  <a:noFill/>
                </a:ln>
                <a:solidFill>
                  <a:schemeClr val="tx1"/>
                </a:solidFill>
                <a:effectLst/>
                <a:uLnTx/>
                <a:uFillTx/>
                <a:latin typeface="+mj-lt"/>
                <a:ea typeface="+mj-ea"/>
                <a:cs typeface="+mj-cs"/>
              </a:rPr>
              <a:t>MANTENIMIENTO</a:t>
            </a:r>
            <a:r>
              <a:rPr kumimoji="0" lang="es-MX" sz="3600" b="0" i="0" u="none" strike="noStrike" kern="1200" cap="none" spc="0" normalizeH="0" noProof="0" dirty="0" smtClean="0">
                <a:ln>
                  <a:noFill/>
                </a:ln>
                <a:solidFill>
                  <a:schemeClr val="tx1"/>
                </a:solidFill>
                <a:effectLst/>
                <a:uLnTx/>
                <a:uFillTx/>
                <a:latin typeface="+mj-lt"/>
                <a:ea typeface="+mj-ea"/>
                <a:cs typeface="+mj-cs"/>
              </a:rPr>
              <a:t> PUBLICO “</a:t>
            </a:r>
            <a:r>
              <a:rPr kumimoji="0" lang="es-MX" sz="3600" b="0" i="0" u="none" strike="noStrike" kern="1200" cap="none" spc="0" normalizeH="0" baseline="0" noProof="0" dirty="0" smtClean="0">
                <a:ln>
                  <a:noFill/>
                </a:ln>
                <a:solidFill>
                  <a:schemeClr val="tx1"/>
                </a:solidFill>
                <a:effectLst/>
                <a:uLnTx/>
                <a:uFillTx/>
                <a:latin typeface="+mj-lt"/>
                <a:ea typeface="+mj-ea"/>
                <a:cs typeface="+mj-cs"/>
              </a:rPr>
              <a:t>BACHEO”</a:t>
            </a:r>
            <a:endParaRPr kumimoji="0" lang="es-MX"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2 Subtítulo"/>
          <p:cNvSpPr txBox="1">
            <a:spLocks/>
          </p:cNvSpPr>
          <p:nvPr/>
        </p:nvSpPr>
        <p:spPr>
          <a:xfrm>
            <a:off x="1115616" y="3212976"/>
            <a:ext cx="6947048" cy="1752600"/>
          </a:xfrm>
          <a:prstGeom prst="rect">
            <a:avLst/>
          </a:prstGeom>
        </p:spPr>
        <p:txBody>
          <a:bodyPr vert="horz" lIns="91440" tIns="45720" rIns="91440" bIns="45720" rtlCol="0" anchor="ct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s-MX" sz="4000" b="0" i="0" u="none" strike="noStrike" kern="1200" cap="none" spc="0" normalizeH="0" baseline="0" noProof="0" dirty="0" smtClean="0">
                <a:ln>
                  <a:noFill/>
                </a:ln>
                <a:solidFill>
                  <a:schemeClr val="accent5"/>
                </a:solidFill>
                <a:effectLst/>
                <a:uLnTx/>
                <a:uFillTx/>
                <a:latin typeface="+mn-lt"/>
                <a:ea typeface="+mn-ea"/>
                <a:cs typeface="+mn-cs"/>
              </a:rPr>
              <a:t>INFORMACION MENSUAL MARZO</a:t>
            </a:r>
            <a:endParaRPr kumimoji="0" lang="es-MX" sz="4000" b="0" i="0" u="none" strike="noStrike" kern="1200" cap="none" spc="0" normalizeH="0" baseline="0" noProof="0" dirty="0">
              <a:ln>
                <a:noFill/>
              </a:ln>
              <a:solidFill>
                <a:schemeClr val="accent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1371600" y="3886200"/>
            <a:ext cx="6400800" cy="1752600"/>
          </a:xfrm>
          <a:prstGeom prst="rect">
            <a:avLst/>
          </a:prstGeom>
        </p:spPr>
        <p:txBody>
          <a:bodyPr vert="horz" lIns="91440" tIns="45720" rIns="91440" bIns="45720" rtlCol="0" anchor="ct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s-MX" sz="4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5" name="Picture 2" descr="C:\Users\tomas garza\Desktop\JUAREZ.gif"/>
          <p:cNvPicPr>
            <a:picLocks noChangeAspect="1" noChangeArrowheads="1"/>
          </p:cNvPicPr>
          <p:nvPr/>
        </p:nvPicPr>
        <p:blipFill>
          <a:blip r:embed="rId3" cstate="print"/>
          <a:srcRect/>
          <a:stretch>
            <a:fillRect/>
          </a:stretch>
        </p:blipFill>
        <p:spPr bwMode="auto">
          <a:xfrm>
            <a:off x="7255827" y="8800"/>
            <a:ext cx="1852677" cy="1620000"/>
          </a:xfrm>
          <a:prstGeom prst="rect">
            <a:avLst/>
          </a:prstGeom>
          <a:noFill/>
        </p:spPr>
      </p:pic>
      <p:pic>
        <p:nvPicPr>
          <p:cNvPr id="10" name="Picture 2" descr="C:\Users\tomas garza\Desktop\logo.gif"/>
          <p:cNvPicPr>
            <a:picLocks noChangeAspect="1" noChangeArrowheads="1"/>
          </p:cNvPicPr>
          <p:nvPr/>
        </p:nvPicPr>
        <p:blipFill>
          <a:blip r:embed="rId4" cstate="print">
            <a:lum bright="70000" contrast="-70000"/>
          </a:blip>
          <a:srcRect/>
          <a:stretch>
            <a:fillRect/>
          </a:stretch>
        </p:blipFill>
        <p:spPr bwMode="auto">
          <a:xfrm>
            <a:off x="179512" y="188640"/>
            <a:ext cx="8644049" cy="6092216"/>
          </a:xfrm>
          <a:prstGeom prst="rect">
            <a:avLst/>
          </a:prstGeom>
          <a:noFill/>
        </p:spPr>
      </p:pic>
      <p:graphicFrame>
        <p:nvGraphicFramePr>
          <p:cNvPr id="1026" name="Object 2"/>
          <p:cNvGraphicFramePr>
            <a:graphicFrameLocks noChangeAspect="1"/>
          </p:cNvGraphicFramePr>
          <p:nvPr/>
        </p:nvGraphicFramePr>
        <p:xfrm>
          <a:off x="251520" y="1050936"/>
          <a:ext cx="8424936" cy="5546416"/>
        </p:xfrm>
        <a:graphic>
          <a:graphicData uri="http://schemas.openxmlformats.org/presentationml/2006/ole">
            <p:oleObj spid="_x0000_s1026" name="Hoja de cálculo" r:id="rId5" imgW="10896703" imgH="7172405" progId="Excel.Sheet.12">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1895</TotalTime>
  <Words>3525</Words>
  <Application>Microsoft Office PowerPoint</Application>
  <PresentationFormat>Presentación en pantalla (4:3)</PresentationFormat>
  <Paragraphs>1061</Paragraphs>
  <Slides>69</Slides>
  <Notes>18</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69</vt:i4>
      </vt:variant>
    </vt:vector>
  </HeadingPairs>
  <TitlesOfParts>
    <vt:vector size="71" baseType="lpstr">
      <vt:lpstr>Tema de Office</vt:lpstr>
      <vt:lpstr>Hoja de cálculo</vt:lpstr>
      <vt:lpstr>ALUMBRADO PUBLICO</vt:lpstr>
      <vt:lpstr>Recreativo Magdalena</vt:lpstr>
      <vt:lpstr>Recreativo Magdalena</vt:lpstr>
      <vt:lpstr>Reportes Diarios</vt:lpstr>
      <vt:lpstr>Ampliación Rancho Viejo</vt:lpstr>
      <vt:lpstr>Ampliación Rancho Viejo</vt:lpstr>
      <vt:lpstr>Brigada Colonia Santa Lucía</vt:lpstr>
      <vt:lpstr>Diapositiva 8</vt:lpstr>
      <vt:lpstr>Diapositiva 9</vt:lpstr>
      <vt:lpstr>Bacheo</vt:lpstr>
      <vt:lpstr>Bacheo</vt:lpstr>
      <vt:lpstr>Bacheo</vt:lpstr>
      <vt:lpstr>Bacheo</vt:lpstr>
      <vt:lpstr>Diapositiva 14</vt:lpstr>
      <vt:lpstr>MES MARZO 2014</vt:lpstr>
      <vt:lpstr>ÁREA DE JUEGOS</vt:lpstr>
      <vt:lpstr>Diapositiva 17</vt:lpstr>
      <vt:lpstr>COLUMPIOS</vt:lpstr>
      <vt:lpstr>ENTRADA</vt:lpstr>
      <vt:lpstr>MAGDALENA</vt:lpstr>
      <vt:lpstr>MAGDALENA</vt:lpstr>
      <vt:lpstr>BANDERAZO DE REAPERTURA MAGDALENA</vt:lpstr>
      <vt:lpstr>MANTENIMIENTO VALLE SUR</vt:lpstr>
      <vt:lpstr>QUE   SIGUE</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Departamento de mantenimiento publico</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Acciones Marzo 2014</vt:lpstr>
      <vt:lpstr>Diapositiva 62</vt:lpstr>
      <vt:lpstr>Diapositiva 63</vt:lpstr>
      <vt:lpstr>Diapositiva 64</vt:lpstr>
      <vt:lpstr>Diapositiva 65</vt:lpstr>
      <vt:lpstr>Diapositiva 66</vt:lpstr>
      <vt:lpstr>Diapositiva 67</vt:lpstr>
      <vt:lpstr>Diapositiva 68</vt:lpstr>
      <vt:lpstr>Diapositiva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Alumbrado Público</dc:title>
  <dc:creator>user5</dc:creator>
  <cp:lastModifiedBy>luis michel</cp:lastModifiedBy>
  <cp:revision>107</cp:revision>
  <dcterms:created xsi:type="dcterms:W3CDTF">2014-03-20T21:09:40Z</dcterms:created>
  <dcterms:modified xsi:type="dcterms:W3CDTF">2014-04-28T18:16:33Z</dcterms:modified>
</cp:coreProperties>
</file>